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84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82" r:id="rId10"/>
    <p:sldId id="265" r:id="rId11"/>
    <p:sldId id="266" r:id="rId12"/>
    <p:sldId id="267" r:id="rId13"/>
    <p:sldId id="268" r:id="rId14"/>
    <p:sldId id="269" r:id="rId15"/>
    <p:sldId id="283" r:id="rId16"/>
    <p:sldId id="271" r:id="rId17"/>
    <p:sldId id="272" r:id="rId18"/>
    <p:sldId id="278" r:id="rId19"/>
    <p:sldId id="280" r:id="rId20"/>
    <p:sldId id="279" r:id="rId21"/>
    <p:sldId id="275" r:id="rId22"/>
    <p:sldId id="274" r:id="rId23"/>
    <p:sldId id="276" r:id="rId24"/>
    <p:sldId id="273" r:id="rId25"/>
    <p:sldId id="277" r:id="rId26"/>
    <p:sldId id="281" r:id="rId27"/>
  </p:sldIdLst>
  <p:sldSz cx="18288000" cy="10287000"/>
  <p:notesSz cx="6735763" cy="9866313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lear Sans" panose="020B0604020202020204" charset="0"/>
      <p:regular r:id="rId33"/>
    </p:embeddedFont>
    <p:embeddedFont>
      <p:font typeface="Clear Sans Italics" panose="020B0604020202020204" charset="0"/>
      <p:regular r:id="rId34"/>
    </p:embeddedFont>
    <p:embeddedFont>
      <p:font typeface="Clear Sans Regular" panose="020B0604020202020204" charset="0"/>
      <p:regular r:id="rId35"/>
    </p:embeddedFont>
    <p:embeddedFont>
      <p:font typeface="Clear Sans Regular Bold Italics" panose="020B0604020202020204" charset="0"/>
      <p:regular r:id="rId36"/>
    </p:embeddedFont>
    <p:embeddedFont>
      <p:font typeface="Clear Sans Regular Italics" panose="020B0604020202020204" charset="0"/>
      <p:regular r:id="rId37"/>
    </p:embeddedFont>
    <p:embeddedFont>
      <p:font typeface="Lato Bold" panose="020B0604020202020204" charset="0"/>
      <p:regular r:id="rId38"/>
    </p:embeddedFont>
    <p:embeddedFont>
      <p:font typeface="Lato Bold Bold" panose="020B0604020202020204" charset="0"/>
      <p:regular r:id="rId39"/>
    </p:embeddedFont>
    <p:embeddedFont>
      <p:font typeface="Lato Heavy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0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.mamytova\Desktop\&#1044;&#1077;&#1082;&#1072;&#1073;&#1088;&#1100;%202023%20&#1075;&#1086;&#1076;%20&#1040;&#1079;&#1072;&#109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03538633188329"/>
          <c:y val="7.451716846493131E-2"/>
          <c:w val="0.54878322093423215"/>
          <c:h val="0.85497138589178112"/>
        </c:manualLayout>
      </c:layout>
      <c:doughnutChart>
        <c:varyColors val="1"/>
        <c:ser>
          <c:idx val="0"/>
          <c:order val="0"/>
          <c:spPr>
            <a:solidFill>
              <a:srgbClr val="181296"/>
            </a:solidFill>
            <a:ln>
              <a:solidFill>
                <a:srgbClr val="181296"/>
              </a:solidFill>
            </a:ln>
          </c:spPr>
          <c:dPt>
            <c:idx val="1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F2A-45B4-A28A-3EF38199AB15}"/>
              </c:ext>
            </c:extLst>
          </c:dPt>
          <c:cat>
            <c:strRef>
              <c:f>'свод1 (2)'!$B$811:$B$819</c:f>
              <c:strCache>
                <c:ptCount val="9"/>
                <c:pt idx="0">
                  <c:v>Баткенская</c:v>
                </c:pt>
                <c:pt idx="1">
                  <c:v>г.Бишкек</c:v>
                </c:pt>
                <c:pt idx="2">
                  <c:v>г.Ош</c:v>
                </c:pt>
                <c:pt idx="3">
                  <c:v>Жалал-Абадская</c:v>
                </c:pt>
                <c:pt idx="4">
                  <c:v>Нарынская</c:v>
                </c:pt>
                <c:pt idx="5">
                  <c:v>Ошская</c:v>
                </c:pt>
                <c:pt idx="6">
                  <c:v>Таласская</c:v>
                </c:pt>
                <c:pt idx="7">
                  <c:v>Чуйская</c:v>
                </c:pt>
                <c:pt idx="8">
                  <c:v>Ыссык-Кульская</c:v>
                </c:pt>
              </c:strCache>
            </c:strRef>
          </c:cat>
          <c:val>
            <c:numRef>
              <c:f>'свод1 (2)'!$C$811:$C$819</c:f>
              <c:numCache>
                <c:formatCode>_(* #\ ##0_);_(* \(#\ ##0\);_(* "-"??_);_(@_)</c:formatCode>
                <c:ptCount val="9"/>
                <c:pt idx="0">
                  <c:v>1051</c:v>
                </c:pt>
                <c:pt idx="1">
                  <c:v>1237</c:v>
                </c:pt>
                <c:pt idx="2">
                  <c:v>286</c:v>
                </c:pt>
                <c:pt idx="3">
                  <c:v>2017</c:v>
                </c:pt>
                <c:pt idx="4">
                  <c:v>1164</c:v>
                </c:pt>
                <c:pt idx="5">
                  <c:v>1475</c:v>
                </c:pt>
                <c:pt idx="6">
                  <c:v>920</c:v>
                </c:pt>
                <c:pt idx="7">
                  <c:v>1473</c:v>
                </c:pt>
                <c:pt idx="8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2A-45B4-A28A-3EF38199A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4"/>
        <c:holeSize val="8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G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endParaRPr lang="ru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fld id="{9470D91B-A2CC-4EBF-97F0-D0522498ED58}" type="datetimeFigureOut">
              <a:rPr lang="ru-KG" smtClean="0"/>
              <a:t>07.10.2024</a:t>
            </a:fld>
            <a:endParaRPr lang="ru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endParaRPr lang="ru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748578"/>
            <a:ext cx="5389240" cy="3884052"/>
          </a:xfrm>
          <a:prstGeom prst="rect">
            <a:avLst/>
          </a:prstGeom>
        </p:spPr>
        <p:txBody>
          <a:bodyPr vert="horz" lIns="90754" tIns="45377" rIns="90754" bIns="4537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endParaRPr lang="ru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>
              <a:defRPr sz="1200"/>
            </a:lvl1pPr>
          </a:lstStyle>
          <a:p>
            <a:fld id="{42CEBF7E-A378-42C5-8449-D635BF8C712A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1807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EBF7E-A378-42C5-8449-D635BF8C712A}" type="slidenum">
              <a:rPr lang="ru-KG" smtClean="0"/>
              <a:t>14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187763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C668A8-2699-4332-933D-D43F745E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91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2250" y="238125"/>
            <a:ext cx="1570508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520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Миссия и цели</a:t>
            </a:r>
          </a:p>
        </p:txBody>
      </p:sp>
      <p:sp>
        <p:nvSpPr>
          <p:cNvPr id="3" name="Freeform 3"/>
          <p:cNvSpPr/>
          <p:nvPr/>
        </p:nvSpPr>
        <p:spPr>
          <a:xfrm>
            <a:off x="1152250" y="1291990"/>
            <a:ext cx="13260528" cy="64562"/>
          </a:xfrm>
          <a:custGeom>
            <a:avLst/>
            <a:gdLst/>
            <a:ahLst/>
            <a:cxnLst/>
            <a:rect l="l" t="t" r="r" b="b"/>
            <a:pathLst>
              <a:path w="13260528" h="64562">
                <a:moveTo>
                  <a:pt x="0" y="0"/>
                </a:moveTo>
                <a:lnTo>
                  <a:pt x="13260528" y="0"/>
                </a:lnTo>
                <a:lnTo>
                  <a:pt x="13260528" y="64561"/>
                </a:lnTo>
                <a:lnTo>
                  <a:pt x="0" y="645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7567" t="-696681" r="-1319182" b="-128755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405804" y="0"/>
            <a:ext cx="1026176" cy="10287000"/>
          </a:xfrm>
          <a:custGeom>
            <a:avLst/>
            <a:gdLst/>
            <a:ahLst/>
            <a:cxnLst/>
            <a:rect l="l" t="t" r="r" b="b"/>
            <a:pathLst>
              <a:path w="1026176" h="10287000">
                <a:moveTo>
                  <a:pt x="0" y="0"/>
                </a:moveTo>
                <a:lnTo>
                  <a:pt x="1026176" y="0"/>
                </a:lnTo>
                <a:lnTo>
                  <a:pt x="102617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2213" r="-599598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405804" y="6134101"/>
            <a:ext cx="1067081" cy="4152899"/>
            <a:chOff x="0" y="0"/>
            <a:chExt cx="3786082" cy="95832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158876" y="1866900"/>
            <a:ext cx="15026891" cy="682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39"/>
              </a:lnSpc>
              <a:spcBef>
                <a:spcPct val="0"/>
              </a:spcBef>
            </a:pPr>
            <a:r>
              <a:rPr lang="en-US" sz="3254" b="1" u="sng" dirty="0" err="1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Миссия</a:t>
            </a:r>
            <a:r>
              <a:rPr lang="en-US" sz="3254" b="1" u="sng" dirty="0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:</a:t>
            </a:r>
          </a:p>
          <a:p>
            <a:pPr algn="just">
              <a:lnSpc>
                <a:spcPts val="3839"/>
              </a:lnSpc>
              <a:spcBef>
                <a:spcPct val="0"/>
              </a:spcBef>
            </a:pPr>
            <a:r>
              <a:rPr lang="en-US" sz="3254" b="1" dirty="0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    </a:t>
            </a:r>
            <a:r>
              <a:rPr lang="en-US" sz="3254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А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ктивная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роль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в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устойчивом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росте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экономики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путем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поддержки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и    </a:t>
            </a:r>
          </a:p>
          <a:p>
            <a:pPr algn="just">
              <a:lnSpc>
                <a:spcPts val="3839"/>
              </a:lnSpc>
              <a:spcBef>
                <a:spcPct val="0"/>
              </a:spcBef>
            </a:pP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  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развития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сектора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предпринимательства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через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повышение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доступности</a:t>
            </a:r>
            <a:endParaRPr lang="en-US" sz="3254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3839"/>
              </a:lnSpc>
              <a:spcBef>
                <a:spcPct val="0"/>
              </a:spcBef>
            </a:pP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  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финансирования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с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использованием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гарантийных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инструментов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algn="just">
              <a:lnSpc>
                <a:spcPts val="3839"/>
              </a:lnSpc>
              <a:spcBef>
                <a:spcPct val="0"/>
              </a:spcBef>
            </a:pPr>
            <a:endParaRPr lang="en-US" sz="3254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3839"/>
              </a:lnSpc>
              <a:spcBef>
                <a:spcPct val="0"/>
              </a:spcBef>
            </a:pPr>
            <a:r>
              <a:rPr lang="en-US" sz="3254" b="1" u="sng" dirty="0" err="1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Цели</a:t>
            </a:r>
            <a:r>
              <a:rPr lang="en-US" sz="3254" b="1" u="sng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:</a:t>
            </a:r>
          </a:p>
          <a:p>
            <a:pPr marL="702557" lvl="1" indent="-351278">
              <a:lnSpc>
                <a:spcPts val="3839"/>
              </a:lnSpc>
              <a:buFont typeface="Arial"/>
              <a:buChar char="•"/>
            </a:pPr>
            <a:r>
              <a:rPr lang="ru-RU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</a:rPr>
              <a:t>Оказание гарантийной поддержки субъектам предпринимательства путем увеличения количества и объёмов выдаваемых гарантий;</a:t>
            </a:r>
            <a:endParaRPr lang="en-US" sz="3254" b="1" dirty="0">
              <a:solidFill>
                <a:srgbClr val="191919"/>
              </a:solidFill>
              <a:latin typeface="Lato Bold"/>
              <a:ea typeface="Lato Bold"/>
              <a:cs typeface="Lato Bold"/>
            </a:endParaRPr>
          </a:p>
          <a:p>
            <a:pPr marL="702557" lvl="1" indent="-351278">
              <a:lnSpc>
                <a:spcPts val="3839"/>
              </a:lnSpc>
              <a:buFont typeface="Arial"/>
              <a:buChar char="•"/>
            </a:pPr>
            <a:r>
              <a:rPr lang="ru-RU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</a:rPr>
              <a:t>Внедрение новых гарантийных инструментов и продуктов; </a:t>
            </a:r>
          </a:p>
          <a:p>
            <a:pPr marL="702557" lvl="1" indent="-351278" algn="just">
              <a:lnSpc>
                <a:spcPts val="3839"/>
              </a:lnSpc>
              <a:buFont typeface="Arial"/>
              <a:buChar char="•"/>
            </a:pP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Социально-экономическое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развитие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регионов</a:t>
            </a:r>
            <a:r>
              <a:rPr lang="ru-RU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;</a:t>
            </a:r>
            <a:endParaRPr lang="en-US" sz="3254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702557" lvl="1" indent="-351278" algn="just">
              <a:lnSpc>
                <a:spcPts val="3839"/>
              </a:lnSpc>
              <a:buFont typeface="Arial"/>
              <a:buChar char="•"/>
            </a:pP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Поддержание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приоритетных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отраслей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экономики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–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промышленность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переработка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агропромышленного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сектора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сельское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хозяйство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туризм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и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ипотечные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254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гарантии</a:t>
            </a:r>
            <a:r>
              <a:rPr lang="en-US" sz="3254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algn="just">
              <a:lnSpc>
                <a:spcPts val="3839"/>
              </a:lnSpc>
              <a:spcBef>
                <a:spcPct val="0"/>
              </a:spcBef>
            </a:pPr>
            <a:endParaRPr lang="en-US" sz="3254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561038" y="9573366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29569" y="386835"/>
            <a:ext cx="1570508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520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Гарантия, партнеры</a:t>
            </a:r>
          </a:p>
        </p:txBody>
      </p:sp>
      <p:sp>
        <p:nvSpPr>
          <p:cNvPr id="3" name="Freeform 3"/>
          <p:cNvSpPr/>
          <p:nvPr/>
        </p:nvSpPr>
        <p:spPr>
          <a:xfrm>
            <a:off x="1429569" y="1556689"/>
            <a:ext cx="13260528" cy="64562"/>
          </a:xfrm>
          <a:custGeom>
            <a:avLst/>
            <a:gdLst/>
            <a:ahLst/>
            <a:cxnLst/>
            <a:rect l="l" t="t" r="r" b="b"/>
            <a:pathLst>
              <a:path w="13260528" h="64562">
                <a:moveTo>
                  <a:pt x="0" y="0"/>
                </a:moveTo>
                <a:lnTo>
                  <a:pt x="13260528" y="0"/>
                </a:lnTo>
                <a:lnTo>
                  <a:pt x="13260528" y="64562"/>
                </a:lnTo>
                <a:lnTo>
                  <a:pt x="0" y="64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7567" t="-696681" r="-1319182" b="-12875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405804" y="0"/>
            <a:ext cx="1026176" cy="10287000"/>
          </a:xfrm>
          <a:custGeom>
            <a:avLst/>
            <a:gdLst/>
            <a:ahLst/>
            <a:cxnLst/>
            <a:rect l="l" t="t" r="r" b="b"/>
            <a:pathLst>
              <a:path w="1026176" h="10287000">
                <a:moveTo>
                  <a:pt x="0" y="0"/>
                </a:moveTo>
                <a:lnTo>
                  <a:pt x="1026176" y="0"/>
                </a:lnTo>
                <a:lnTo>
                  <a:pt x="102617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2213" r="-599598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405805" y="6028099"/>
            <a:ext cx="1026176" cy="4258901"/>
            <a:chOff x="0" y="0"/>
            <a:chExt cx="3786082" cy="95832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429569" y="2361776"/>
            <a:ext cx="13842454" cy="666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76"/>
              </a:lnSpc>
            </a:pPr>
            <a:r>
              <a:rPr lang="en-US" sz="3369" b="1" u="sng" dirty="0" err="1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Гарантия</a:t>
            </a:r>
            <a:r>
              <a:rPr lang="en-US" sz="3369" b="1" u="sng" dirty="0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:</a:t>
            </a:r>
          </a:p>
          <a:p>
            <a:pPr algn="just">
              <a:lnSpc>
                <a:spcPts val="3976"/>
              </a:lnSpc>
            </a:pP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Обязательство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ОАО «ГФ»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перед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ФКО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нести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ответственность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за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исполнение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части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обязательств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основному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долгу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клиента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договорам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финансирования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в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пределах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суммы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предоставленной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гарантии</a:t>
            </a:r>
            <a:r>
              <a:rPr lang="en-US" sz="3369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algn="just">
              <a:lnSpc>
                <a:spcPts val="3976"/>
              </a:lnSpc>
            </a:pPr>
            <a:endParaRPr lang="en-US" sz="3369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3976"/>
              </a:lnSpc>
              <a:spcBef>
                <a:spcPct val="0"/>
              </a:spcBef>
            </a:pPr>
            <a:r>
              <a:rPr lang="en-US" sz="3369" b="1" u="sng" dirty="0" err="1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Партнеры</a:t>
            </a:r>
            <a:r>
              <a:rPr lang="en-US" sz="3369" b="1" u="sng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:</a:t>
            </a:r>
          </a:p>
          <a:p>
            <a:pPr algn="just">
              <a:lnSpc>
                <a:spcPts val="3976"/>
              </a:lnSpc>
              <a:spcBef>
                <a:spcPct val="0"/>
              </a:spcBef>
            </a:pP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ОАО “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Гарантийный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фонд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”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сотрудничает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с </a:t>
            </a:r>
            <a:r>
              <a:rPr lang="ru-RU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трем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я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фондами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развития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РКФР</a:t>
            </a:r>
            <a:r>
              <a:rPr lang="ru-RU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УКФР</a:t>
            </a:r>
            <a:r>
              <a:rPr lang="ru-RU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АКФР и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22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финансово-кредитными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организациями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имеющими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филиальную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сеть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в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количестве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311 </a:t>
            </a:r>
            <a:r>
              <a:rPr lang="en-US" sz="3369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филиалов</a:t>
            </a:r>
            <a:r>
              <a:rPr lang="en-US" sz="336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</a:p>
          <a:p>
            <a:pPr algn="just">
              <a:lnSpc>
                <a:spcPts val="3976"/>
              </a:lnSpc>
              <a:spcBef>
                <a:spcPct val="0"/>
              </a:spcBef>
            </a:pPr>
            <a:endParaRPr lang="en-US" sz="3369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3976"/>
              </a:lnSpc>
              <a:spcBef>
                <a:spcPct val="0"/>
              </a:spcBef>
            </a:pPr>
            <a:endParaRPr lang="en-US" sz="3369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3976"/>
              </a:lnSpc>
              <a:spcBef>
                <a:spcPct val="0"/>
              </a:spcBef>
            </a:pPr>
            <a:endParaRPr lang="en-US" sz="3369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715587" y="9456631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" y="4114512"/>
            <a:ext cx="18288000" cy="6172344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4114512"/>
          </a:xfrm>
          <a:custGeom>
            <a:avLst/>
            <a:gdLst/>
            <a:ahLst/>
            <a:cxnLst/>
            <a:rect l="l" t="t" r="r" b="b"/>
            <a:pathLst>
              <a:path w="18288000" h="4114512">
                <a:moveTo>
                  <a:pt x="0" y="0"/>
                </a:moveTo>
                <a:lnTo>
                  <a:pt x="18288000" y="0"/>
                </a:lnTo>
                <a:lnTo>
                  <a:pt x="18288000" y="4114512"/>
                </a:lnTo>
                <a:lnTo>
                  <a:pt x="0" y="4114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t="-51599" b="-14481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961524" y="576998"/>
            <a:ext cx="12430875" cy="2171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550"/>
              </a:lnSpc>
              <a:spcBef>
                <a:spcPct val="0"/>
              </a:spcBef>
            </a:pPr>
            <a:r>
              <a:rPr lang="en-US" sz="7125" b="1" u="none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Основные</a:t>
            </a:r>
            <a:r>
              <a:rPr lang="en-US" sz="7125" b="1" u="none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7125" b="1" u="none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результаты</a:t>
            </a:r>
            <a:r>
              <a:rPr lang="en-US" sz="7125" b="1" u="none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endParaRPr lang="ru-RU" sz="7125" b="1" u="none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ctr">
              <a:lnSpc>
                <a:spcPts val="8550"/>
              </a:lnSpc>
              <a:spcBef>
                <a:spcPct val="0"/>
              </a:spcBef>
            </a:pPr>
            <a:r>
              <a:rPr lang="ru-RU" sz="7125" b="1" u="none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ОАО «ГФ»</a:t>
            </a:r>
            <a:endParaRPr lang="en-US" sz="7125" b="1" u="none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24944" y="6005301"/>
            <a:ext cx="4598938" cy="2656094"/>
            <a:chOff x="0" y="19049"/>
            <a:chExt cx="6131917" cy="3541459"/>
          </a:xfrm>
        </p:grpSpPr>
        <p:sp>
          <p:nvSpPr>
            <p:cNvPr id="6" name="TextBox 6"/>
            <p:cNvSpPr txBox="1"/>
            <p:nvPr/>
          </p:nvSpPr>
          <p:spPr>
            <a:xfrm>
              <a:off x="0" y="1653391"/>
              <a:ext cx="6131917" cy="1907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9"/>
                </a:lnSpc>
              </a:pPr>
              <a:endParaRPr dirty="0"/>
            </a:p>
            <a:p>
              <a:pPr algn="ctr">
                <a:lnSpc>
                  <a:spcPts val="3849"/>
                </a:lnSpc>
              </a:pPr>
              <a:r>
                <a:rPr lang="en-US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ROE - 7,</a:t>
              </a:r>
              <a:r>
                <a:rPr lang="ru-RU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</a:t>
              </a:r>
              <a:r>
                <a:rPr lang="en-US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%</a:t>
              </a:r>
            </a:p>
            <a:p>
              <a:pPr algn="ctr">
                <a:lnSpc>
                  <a:spcPts val="3849"/>
                </a:lnSpc>
              </a:pPr>
              <a:r>
                <a:rPr lang="en-US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ROA – 6,4%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49"/>
              <a:ext cx="6131917" cy="16715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7"/>
                </a:lnSpc>
              </a:pPr>
              <a:r>
                <a:rPr lang="en-US" sz="3125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Собственный</a:t>
              </a:r>
              <a:r>
                <a:rPr lang="en-US" sz="3125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125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капитал</a:t>
              </a:r>
              <a:r>
                <a:rPr lang="en-US" sz="3125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</a:p>
            <a:p>
              <a:pPr marL="0" lvl="0" indent="0" algn="ctr">
                <a:lnSpc>
                  <a:spcPts val="3437"/>
                </a:lnSpc>
              </a:pPr>
              <a:r>
                <a:rPr lang="en-US" sz="3125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6 938 </a:t>
              </a:r>
              <a:r>
                <a:rPr lang="en-US" sz="3125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млн</a:t>
              </a:r>
              <a:r>
                <a:rPr lang="en-US" sz="3125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. </a:t>
              </a:r>
              <a:r>
                <a:rPr lang="ru-RU" sz="3125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с</a:t>
              </a:r>
              <a:r>
                <a:rPr lang="en-US" sz="3125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ом</a:t>
              </a:r>
              <a:endParaRPr lang="ru-RU" sz="31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3437"/>
                </a:lnSpc>
              </a:pPr>
              <a:r>
                <a:rPr lang="ru-RU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на 3</a:t>
              </a:r>
              <a:r>
                <a:rPr lang="en-US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0</a:t>
              </a:r>
              <a:r>
                <a:rPr lang="ru-RU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.0</a:t>
              </a:r>
              <a:r>
                <a:rPr lang="en-US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9</a:t>
              </a:r>
              <a:r>
                <a:rPr lang="ru-RU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.2024 г.</a:t>
              </a:r>
              <a:endParaRPr lang="en-US" sz="20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17969" y="6049573"/>
            <a:ext cx="5351735" cy="3437782"/>
            <a:chOff x="-1" y="19051"/>
            <a:chExt cx="7135647" cy="4583709"/>
          </a:xfrm>
        </p:grpSpPr>
        <p:sp>
          <p:nvSpPr>
            <p:cNvPr id="9" name="TextBox 9"/>
            <p:cNvSpPr txBox="1"/>
            <p:nvPr/>
          </p:nvSpPr>
          <p:spPr>
            <a:xfrm>
              <a:off x="-1" y="1674095"/>
              <a:ext cx="6724310" cy="2928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93"/>
                </a:lnSpc>
              </a:pPr>
              <a:endParaRPr lang="ru-KG" dirty="0"/>
            </a:p>
            <a:p>
              <a:pPr algn="ctr">
                <a:lnSpc>
                  <a:spcPts val="3853"/>
                </a:lnSpc>
              </a:pPr>
              <a:r>
                <a:rPr lang="en-US" sz="2752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доля</a:t>
              </a:r>
              <a:r>
                <a:rPr lang="en-US" sz="2752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</a:t>
              </a:r>
              <a:r>
                <a:rPr lang="en-US" sz="2752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гарантий</a:t>
              </a:r>
              <a:r>
                <a:rPr lang="en-US" sz="2752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 </a:t>
              </a:r>
              <a:r>
                <a:rPr lang="en-US" sz="2752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предоставленных</a:t>
              </a:r>
              <a:r>
                <a:rPr lang="en-US" sz="2752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в </a:t>
              </a:r>
              <a:r>
                <a:rPr lang="en-US" sz="2752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регионы</a:t>
              </a:r>
              <a:r>
                <a:rPr lang="en-US" sz="2752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88% </a:t>
              </a:r>
            </a:p>
            <a:p>
              <a:pPr algn="ctr">
                <a:lnSpc>
                  <a:spcPts val="2313"/>
                </a:lnSpc>
              </a:pPr>
              <a:r>
                <a:rPr lang="en-US" sz="1652" i="1" dirty="0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(</a:t>
              </a:r>
              <a:r>
                <a:rPr lang="en-US" sz="1652" i="1" dirty="0" err="1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от</a:t>
              </a:r>
              <a:r>
                <a:rPr lang="en-US" sz="1652" i="1" dirty="0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 </a:t>
              </a:r>
              <a:r>
                <a:rPr lang="en-US" sz="1652" i="1" dirty="0" err="1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общего</a:t>
              </a:r>
              <a:r>
                <a:rPr lang="en-US" sz="1652" i="1" dirty="0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 </a:t>
              </a:r>
              <a:r>
                <a:rPr lang="en-US" sz="1652" i="1" dirty="0" err="1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количества</a:t>
              </a:r>
              <a:r>
                <a:rPr lang="en-US" sz="1652" i="1" dirty="0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 </a:t>
              </a:r>
              <a:r>
                <a:rPr lang="en-US" sz="1652" i="1" dirty="0" err="1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гарантий</a:t>
              </a:r>
              <a:r>
                <a:rPr lang="en-US" sz="1652" i="1" dirty="0">
                  <a:solidFill>
                    <a:srgbClr val="191919"/>
                  </a:solidFill>
                  <a:latin typeface="Clear Sans Italics"/>
                  <a:ea typeface="Clear Sans Italics"/>
                  <a:cs typeface="Clear Sans Italics"/>
                  <a:sym typeface="Clear Sans Italics"/>
                </a:rPr>
                <a:t>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1"/>
              <a:ext cx="7135646" cy="17440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440"/>
                </a:lnSpc>
              </a:pPr>
              <a:r>
                <a:rPr lang="en-US" sz="3128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Выдано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10 </a:t>
              </a:r>
              <a:r>
                <a:rPr lang="ru-RU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645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128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гарантий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128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на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128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сумму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10 </a:t>
              </a:r>
              <a:r>
                <a:rPr lang="ru-RU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601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128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млн.cом</a:t>
              </a:r>
              <a:endParaRPr lang="ru-RU" sz="3128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3440"/>
                </a:lnSpc>
              </a:pPr>
              <a:r>
                <a:rPr lang="ru-RU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с 2016 года по 30.09.2024 г.</a:t>
              </a:r>
              <a:r>
                <a:rPr lang="en-US" sz="3128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70879" y="6081343"/>
            <a:ext cx="4598938" cy="2580052"/>
            <a:chOff x="0" y="85725"/>
            <a:chExt cx="6131917" cy="344006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266377"/>
              <a:ext cx="6131917" cy="12594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9"/>
                </a:lnSpc>
              </a:pPr>
              <a:r>
                <a:rPr lang="en-US" sz="2749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исполнение</a:t>
              </a:r>
              <a:r>
                <a:rPr lang="en-US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</a:t>
              </a:r>
              <a:r>
                <a:rPr lang="en-US" sz="2749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от</a:t>
              </a:r>
              <a:r>
                <a:rPr lang="en-US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 </a:t>
              </a:r>
              <a:r>
                <a:rPr lang="en-US" sz="2749" dirty="0" err="1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плана</a:t>
              </a:r>
              <a:endPara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  <a:p>
              <a:pPr algn="ctr">
                <a:lnSpc>
                  <a:spcPts val="3849"/>
                </a:lnSpc>
              </a:pPr>
              <a:r>
                <a:rPr lang="en-US" sz="2749" dirty="0">
                  <a:solidFill>
                    <a:srgbClr val="191919"/>
                  </a:solidFill>
                  <a:latin typeface="Clear Sans"/>
                  <a:ea typeface="Clear Sans"/>
                  <a:cs typeface="Clear Sans"/>
                  <a:sym typeface="Clear Sans"/>
                </a:rPr>
                <a:t>110%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5725"/>
              <a:ext cx="6131917" cy="1915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34"/>
                </a:lnSpc>
              </a:pPr>
              <a:r>
                <a:rPr lang="en-US" sz="3149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Чистая</a:t>
              </a:r>
              <a:r>
                <a:rPr lang="en-US" sz="3149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149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прибыль</a:t>
              </a:r>
              <a:endParaRPr lang="en-US" sz="314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algn="ctr">
                <a:lnSpc>
                  <a:spcPts val="2834"/>
                </a:lnSpc>
              </a:pPr>
              <a:r>
                <a:rPr lang="en-US" sz="3149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352 </a:t>
              </a:r>
              <a:r>
                <a:rPr lang="en-US" sz="3149" b="1" dirty="0" err="1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млн.сом</a:t>
              </a:r>
              <a:r>
                <a:rPr lang="en-US" sz="3149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endParaRPr lang="ru-RU" sz="314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algn="ctr">
                <a:lnSpc>
                  <a:spcPts val="2834"/>
                </a:lnSpc>
              </a:pPr>
              <a:r>
                <a:rPr lang="ru-RU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за </a:t>
              </a:r>
              <a:r>
                <a:rPr lang="en-US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9</a:t>
              </a:r>
              <a:r>
                <a:rPr lang="ru-RU" sz="2000" b="1" dirty="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 месяцев 2024 года</a:t>
              </a:r>
              <a:endParaRPr lang="en-US" sz="20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34"/>
                </a:lnSpc>
              </a:pPr>
              <a:endParaRPr lang="en-US" sz="3149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60173" y="2978951"/>
            <a:ext cx="2271122" cy="2271122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14095463" y="3710569"/>
            <a:ext cx="800541" cy="807886"/>
          </a:xfrm>
          <a:custGeom>
            <a:avLst/>
            <a:gdLst/>
            <a:ahLst/>
            <a:cxnLst/>
            <a:rect l="l" t="t" r="r" b="b"/>
            <a:pathLst>
              <a:path w="800541" h="807886">
                <a:moveTo>
                  <a:pt x="0" y="0"/>
                </a:moveTo>
                <a:lnTo>
                  <a:pt x="800542" y="0"/>
                </a:lnTo>
                <a:lnTo>
                  <a:pt x="800542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2656705" y="2978951"/>
            <a:ext cx="2271122" cy="2271122"/>
            <a:chOff x="0" y="0"/>
            <a:chExt cx="3028163" cy="3028163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3028163" cy="3028163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52896"/>
              </a:solidFill>
            </p:spPr>
          </p:sp>
        </p:grpSp>
        <p:sp>
          <p:nvSpPr>
            <p:cNvPr id="20" name="Freeform 20"/>
            <p:cNvSpPr/>
            <p:nvPr/>
          </p:nvSpPr>
          <p:spPr>
            <a:xfrm>
              <a:off x="975491" y="975491"/>
              <a:ext cx="1077181" cy="1077181"/>
            </a:xfrm>
            <a:custGeom>
              <a:avLst/>
              <a:gdLst/>
              <a:ahLst/>
              <a:cxnLst/>
              <a:rect l="l" t="t" r="r" b="b"/>
              <a:pathLst>
                <a:path w="1077181" h="1077181">
                  <a:moveTo>
                    <a:pt x="0" y="0"/>
                  </a:moveTo>
                  <a:lnTo>
                    <a:pt x="1077181" y="0"/>
                  </a:lnTo>
                  <a:lnTo>
                    <a:pt x="1077181" y="1077181"/>
                  </a:lnTo>
                  <a:lnTo>
                    <a:pt x="0" y="1077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008439" y="2978951"/>
            <a:ext cx="2271122" cy="2271122"/>
            <a:chOff x="0" y="0"/>
            <a:chExt cx="3028163" cy="3028163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3028163" cy="3028163"/>
              <a:chOff x="0" y="0"/>
              <a:chExt cx="6350000" cy="63500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52896"/>
              </a:solidFill>
            </p:spPr>
          </p:sp>
        </p:grpSp>
        <p:sp>
          <p:nvSpPr>
            <p:cNvPr id="24" name="Freeform 24"/>
            <p:cNvSpPr/>
            <p:nvPr/>
          </p:nvSpPr>
          <p:spPr>
            <a:xfrm>
              <a:off x="999972" y="975491"/>
              <a:ext cx="1028218" cy="1077181"/>
            </a:xfrm>
            <a:custGeom>
              <a:avLst/>
              <a:gdLst/>
              <a:ahLst/>
              <a:cxnLst/>
              <a:rect l="l" t="t" r="r" b="b"/>
              <a:pathLst>
                <a:path w="1028218" h="1077181">
                  <a:moveTo>
                    <a:pt x="0" y="0"/>
                  </a:moveTo>
                  <a:lnTo>
                    <a:pt x="1028218" y="0"/>
                  </a:lnTo>
                  <a:lnTo>
                    <a:pt x="1028218" y="1077181"/>
                  </a:lnTo>
                  <a:lnTo>
                    <a:pt x="0" y="1077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17380899" y="954202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3462" y="1130366"/>
            <a:ext cx="14811361" cy="47625"/>
          </a:xfrm>
          <a:custGeom>
            <a:avLst/>
            <a:gdLst/>
            <a:ahLst/>
            <a:cxnLst/>
            <a:rect l="l" t="t" r="r" b="b"/>
            <a:pathLst>
              <a:path w="14811361" h="47625">
                <a:moveTo>
                  <a:pt x="0" y="0"/>
                </a:moveTo>
                <a:lnTo>
                  <a:pt x="14811361" y="0"/>
                </a:lnTo>
                <a:lnTo>
                  <a:pt x="14811361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8098" t="-2407116" r="-164772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549014" y="9582667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3462" y="359014"/>
            <a:ext cx="14985575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0"/>
              </a:lnSpc>
              <a:spcBef>
                <a:spcPct val="0"/>
              </a:spcBef>
            </a:pP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Показатели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деятельности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включая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данные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проекту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Всемирного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025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банка</a:t>
            </a:r>
            <a:r>
              <a:rPr lang="en-US" sz="3025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(МРПР)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753053"/>
            <a:ext cx="742334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70"/>
              </a:lnSpc>
              <a:spcBef>
                <a:spcPct val="0"/>
              </a:spcBef>
            </a:pPr>
            <a:r>
              <a:rPr lang="en-US" sz="2225" b="1">
                <a:solidFill>
                  <a:srgbClr val="191919"/>
                </a:solidFill>
                <a:latin typeface="Lato Heavy"/>
                <a:ea typeface="Lato Heavy"/>
                <a:cs typeface="Lato Heavy"/>
                <a:sym typeface="Lato Heavy"/>
              </a:rPr>
              <a:t>Показатели деятельности ОАО “Гарантийный фонд”</a:t>
            </a:r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16266331" y="0"/>
            <a:ext cx="2021669" cy="2023916"/>
            <a:chOff x="0" y="0"/>
            <a:chExt cx="6259642" cy="62665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259642" cy="6266599"/>
            </a:xfrm>
            <a:custGeom>
              <a:avLst/>
              <a:gdLst/>
              <a:ahLst/>
              <a:cxnLst/>
              <a:rect l="l" t="t" r="r" b="b"/>
              <a:pathLst>
                <a:path w="6259642" h="6266599">
                  <a:moveTo>
                    <a:pt x="6259642" y="6266599"/>
                  </a:moveTo>
                  <a:lnTo>
                    <a:pt x="0" y="6266599"/>
                  </a:lnTo>
                  <a:lnTo>
                    <a:pt x="0" y="0"/>
                  </a:lnTo>
                  <a:lnTo>
                    <a:pt x="6259642" y="6266599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5D004F-9AB0-4212-A949-429E00E93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0323"/>
            <a:ext cx="10972800" cy="6082616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B0640741-18FD-484C-AE4C-B6D4E6380A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301763"/>
              </p:ext>
            </p:extLst>
          </p:nvPr>
        </p:nvGraphicFramePr>
        <p:xfrm>
          <a:off x="11001829" y="2789614"/>
          <a:ext cx="6934200" cy="5883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6249955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056336113"/>
                    </a:ext>
                  </a:extLst>
                </a:gridCol>
                <a:gridCol w="826020">
                  <a:extLst>
                    <a:ext uri="{9D8B030D-6E8A-4147-A177-3AD203B41FA5}">
                      <a16:colId xmlns:a16="http://schemas.microsoft.com/office/drawing/2014/main" val="3389604495"/>
                    </a:ext>
                  </a:extLst>
                </a:gridCol>
                <a:gridCol w="859691">
                  <a:extLst>
                    <a:ext uri="{9D8B030D-6E8A-4147-A177-3AD203B41FA5}">
                      <a16:colId xmlns:a16="http://schemas.microsoft.com/office/drawing/2014/main" val="2401433512"/>
                    </a:ext>
                  </a:extLst>
                </a:gridCol>
                <a:gridCol w="768367">
                  <a:extLst>
                    <a:ext uri="{9D8B030D-6E8A-4147-A177-3AD203B41FA5}">
                      <a16:colId xmlns:a16="http://schemas.microsoft.com/office/drawing/2014/main" val="3091665005"/>
                    </a:ext>
                  </a:extLst>
                </a:gridCol>
                <a:gridCol w="746322">
                  <a:extLst>
                    <a:ext uri="{9D8B030D-6E8A-4147-A177-3AD203B41FA5}">
                      <a16:colId xmlns:a16="http://schemas.microsoft.com/office/drawing/2014/main" val="547571774"/>
                    </a:ext>
                  </a:extLst>
                </a:gridCol>
              </a:tblGrid>
              <a:tr h="562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Наименование показателей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2016-2021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2022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2023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G" sz="1400" b="1" u="none" strike="noStrike" dirty="0">
                          <a:effectLst/>
                        </a:rPr>
                        <a:t>30.09.</a:t>
                      </a:r>
                      <a:endParaRPr lang="en-US" sz="1400" b="1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20</a:t>
                      </a:r>
                      <a:r>
                        <a:rPr lang="ru-KG" sz="1400" b="1" u="none" strike="noStrike" dirty="0">
                          <a:effectLst/>
                        </a:rPr>
                        <a:t>24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757092"/>
                  </a:ext>
                </a:extLst>
              </a:tr>
              <a:tr h="65677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 Количество гарантий, включая</a:t>
                      </a:r>
                    </a:p>
                    <a:p>
                      <a:pPr algn="l" fontAlgn="t"/>
                      <a:r>
                        <a:rPr lang="ru-RU" sz="1400" b="1" u="none" strike="noStrike" dirty="0">
                          <a:effectLst/>
                        </a:rPr>
                        <a:t> проект Всемирного Банка (МРПР):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2 387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3 279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6 756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3 776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16 198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185014"/>
                  </a:ext>
                </a:extLst>
              </a:tr>
              <a:tr h="319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 - ОАО "Гарантийный фонд"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2 387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1 043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4 736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 dirty="0">
                          <a:effectLst/>
                        </a:rPr>
                        <a:t>2 479</a:t>
                      </a:r>
                      <a:endParaRPr lang="ru-KG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10 645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770865"/>
                  </a:ext>
                </a:extLst>
              </a:tr>
              <a:tr h="456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 - проект Всемирного банка МРПР)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-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2 236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2 020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 dirty="0">
                          <a:effectLst/>
                        </a:rPr>
                        <a:t>1 297</a:t>
                      </a:r>
                      <a:endParaRPr lang="ru-KG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5 553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186951"/>
                  </a:ext>
                </a:extLst>
              </a:tr>
              <a:tr h="8694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Сумма гарантий, включая проект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Всемирного банка (МРПР),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</a:rPr>
                        <a:t>млн.сом</a:t>
                      </a:r>
                      <a:r>
                        <a:rPr lang="ru-RU" sz="1400" b="1" u="none" strike="noStrike" dirty="0">
                          <a:effectLst/>
                        </a:rPr>
                        <a:t>;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3 448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2 579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3 657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3 011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12 695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745864"/>
                  </a:ext>
                </a:extLst>
              </a:tr>
              <a:tr h="319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 - ОАО "Гарантийный фонд"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3 448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1 848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2 821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2 484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10 601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609029"/>
                  </a:ext>
                </a:extLst>
              </a:tr>
              <a:tr h="4594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 - проект Всемирного банка (МРПР)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-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731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836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526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2 093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684796"/>
                  </a:ext>
                </a:extLst>
              </a:tr>
              <a:tr h="1070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Сумма кредитов обеспеченных 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гарантиями, включая проект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Всемирного банка (МРПР),</a:t>
                      </a:r>
                    </a:p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</a:rPr>
                        <a:t>млн.сом</a:t>
                      </a:r>
                      <a:r>
                        <a:rPr lang="ru-RU" sz="1400" b="1" u="none" strike="noStrike" dirty="0">
                          <a:effectLst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11 852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7 838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9 710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7 962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37 361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929574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  - ОАО "Гарантийный фонд"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11 852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6 157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8 026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6 831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32 866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68484"/>
                  </a:ext>
                </a:extLst>
              </a:tr>
              <a:tr h="7026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 - проект Всемирного банка (МРПР)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-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1 681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1 684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u="none" strike="noStrike">
                          <a:effectLst/>
                        </a:rPr>
                        <a:t>1 131</a:t>
                      </a:r>
                      <a:endParaRPr lang="ru-KG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400" b="1" u="none" strike="noStrike" dirty="0">
                          <a:effectLst/>
                        </a:rPr>
                        <a:t>4 495</a:t>
                      </a:r>
                      <a:endParaRPr lang="ru-KG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0103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29569" y="386835"/>
            <a:ext cx="1570508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520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Гарантийные инструменты</a:t>
            </a:r>
          </a:p>
        </p:txBody>
      </p:sp>
      <p:sp>
        <p:nvSpPr>
          <p:cNvPr id="3" name="Freeform 3"/>
          <p:cNvSpPr/>
          <p:nvPr/>
        </p:nvSpPr>
        <p:spPr>
          <a:xfrm>
            <a:off x="1429569" y="1291990"/>
            <a:ext cx="13260528" cy="64562"/>
          </a:xfrm>
          <a:custGeom>
            <a:avLst/>
            <a:gdLst/>
            <a:ahLst/>
            <a:cxnLst/>
            <a:rect l="l" t="t" r="r" b="b"/>
            <a:pathLst>
              <a:path w="13260528" h="64562">
                <a:moveTo>
                  <a:pt x="0" y="0"/>
                </a:moveTo>
                <a:lnTo>
                  <a:pt x="13260528" y="0"/>
                </a:lnTo>
                <a:lnTo>
                  <a:pt x="13260528" y="64561"/>
                </a:lnTo>
                <a:lnTo>
                  <a:pt x="0" y="645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7567" t="-696681" r="-1319182" b="-12875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259300" y="0"/>
            <a:ext cx="1172680" cy="10287000"/>
          </a:xfrm>
          <a:custGeom>
            <a:avLst/>
            <a:gdLst/>
            <a:ahLst/>
            <a:cxnLst/>
            <a:rect l="l" t="t" r="r" b="b"/>
            <a:pathLst>
              <a:path w="1172680" h="10287000">
                <a:moveTo>
                  <a:pt x="0" y="0"/>
                </a:moveTo>
                <a:lnTo>
                  <a:pt x="1172680" y="0"/>
                </a:lnTo>
                <a:lnTo>
                  <a:pt x="11726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9499" r="-524690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59301" y="5657273"/>
            <a:ext cx="1172680" cy="4629727"/>
            <a:chOff x="0" y="0"/>
            <a:chExt cx="3786082" cy="95832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28700" y="1632021"/>
            <a:ext cx="15150441" cy="252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8052" lvl="1" indent="-364026" algn="just">
              <a:lnSpc>
                <a:spcPts val="3979"/>
              </a:lnSpc>
              <a:buAutoNum type="arabicPeriod"/>
            </a:pPr>
            <a:r>
              <a:rPr lang="en-US" sz="3372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Индивидуальные гарантии </a:t>
            </a:r>
          </a:p>
          <a:p>
            <a:pPr marL="728052" lvl="1" indent="-364026" algn="just">
              <a:lnSpc>
                <a:spcPts val="3979"/>
              </a:lnSpc>
              <a:buAutoNum type="arabicPeriod"/>
            </a:pPr>
            <a:r>
              <a:rPr lang="en-US" sz="3372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Портфельные гарантии - СРПГ, СПИГ, МКС</a:t>
            </a:r>
          </a:p>
          <a:p>
            <a:pPr algn="l">
              <a:lnSpc>
                <a:spcPts val="3979"/>
              </a:lnSpc>
            </a:pPr>
            <a:r>
              <a:rPr lang="en-US" sz="3372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  3. Портфельные гарантии по проекту Всемирного Банка “Экстренная по-  </a:t>
            </a:r>
          </a:p>
          <a:p>
            <a:pPr algn="l">
              <a:lnSpc>
                <a:spcPts val="3979"/>
              </a:lnSpc>
            </a:pPr>
            <a:r>
              <a:rPr lang="en-US" sz="3372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      мощь ММСП”, Компонент 2 Механизм распределения   портфельного  </a:t>
            </a:r>
          </a:p>
          <a:p>
            <a:pPr algn="l">
              <a:lnSpc>
                <a:spcPts val="3979"/>
              </a:lnSpc>
              <a:spcBef>
                <a:spcPct val="0"/>
              </a:spcBef>
            </a:pPr>
            <a:r>
              <a:rPr lang="en-US" sz="3372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      риска”.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80010" y="9514736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6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5BA3E4-21B9-49C8-A79A-8C1294A1E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799" y="4369240"/>
            <a:ext cx="12861297" cy="51981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6" name="Freeform 6"/>
          <p:cNvSpPr/>
          <p:nvPr/>
        </p:nvSpPr>
        <p:spPr>
          <a:xfrm>
            <a:off x="8839200" y="1793612"/>
            <a:ext cx="12268980" cy="7948920"/>
          </a:xfrm>
          <a:custGeom>
            <a:avLst/>
            <a:gdLst/>
            <a:ahLst/>
            <a:cxnLst/>
            <a:rect l="l" t="t" r="r" b="b"/>
            <a:pathLst>
              <a:path w="12367218" h="7961396">
                <a:moveTo>
                  <a:pt x="0" y="0"/>
                </a:moveTo>
                <a:lnTo>
                  <a:pt x="12367217" y="0"/>
                </a:lnTo>
                <a:lnTo>
                  <a:pt x="12367217" y="7961397"/>
                </a:lnTo>
                <a:lnTo>
                  <a:pt x="0" y="79613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16149">
            <a:off x="7449455" y="677792"/>
            <a:ext cx="10811520" cy="9933084"/>
          </a:xfrm>
          <a:custGeom>
            <a:avLst/>
            <a:gdLst/>
            <a:ahLst/>
            <a:cxnLst/>
            <a:rect l="l" t="t" r="r" b="b"/>
            <a:pathLst>
              <a:path w="10811520" h="9933084">
                <a:moveTo>
                  <a:pt x="0" y="0"/>
                </a:moveTo>
                <a:lnTo>
                  <a:pt x="10811521" y="0"/>
                </a:lnTo>
                <a:lnTo>
                  <a:pt x="10811521" y="9933084"/>
                </a:lnTo>
                <a:lnTo>
                  <a:pt x="0" y="99330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195680" y="8001594"/>
            <a:ext cx="1358520" cy="924535"/>
          </a:xfrm>
          <a:custGeom>
            <a:avLst/>
            <a:gdLst/>
            <a:ahLst/>
            <a:cxnLst/>
            <a:rect l="l" t="t" r="r" b="b"/>
            <a:pathLst>
              <a:path w="1432774" h="1013755">
                <a:moveTo>
                  <a:pt x="0" y="0"/>
                </a:moveTo>
                <a:lnTo>
                  <a:pt x="1432774" y="0"/>
                </a:lnTo>
                <a:lnTo>
                  <a:pt x="1432774" y="1013756"/>
                </a:lnTo>
                <a:lnTo>
                  <a:pt x="0" y="10137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7660" y="0"/>
            <a:ext cx="18248482" cy="142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Гарантии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выданные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в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регионы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с 2016 года по 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3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.0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9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.2024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года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</a:p>
          <a:p>
            <a:pPr marL="0" lvl="0" indent="0" algn="ctr">
              <a:lnSpc>
                <a:spcPts val="3491"/>
              </a:lnSpc>
              <a:spcBef>
                <a:spcPct val="0"/>
              </a:spcBef>
            </a:pP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количество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9 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408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гаранти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й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сумма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гарантий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7 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451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млн.сом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сумма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кредитов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22 </a:t>
            </a:r>
            <a:r>
              <a:rPr lang="ru-RU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556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909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млн.сом</a:t>
            </a:r>
            <a:r>
              <a:rPr lang="en-US" sz="2909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   </a:t>
            </a:r>
          </a:p>
          <a:p>
            <a:pPr marL="0" lvl="0" indent="0" algn="l">
              <a:lnSpc>
                <a:spcPts val="4321"/>
              </a:lnSpc>
              <a:spcBef>
                <a:spcPct val="0"/>
              </a:spcBef>
            </a:pPr>
            <a:endParaRPr lang="en-US" sz="2909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1412612"/>
            <a:ext cx="6449356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Доля гарантий, предоставленных в регионы по количеству выданных гарантий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55468" y="1431662"/>
            <a:ext cx="650383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Доля гарантий, предоставленных в регионы по сумме выданных гарантий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6138905" y="8137905"/>
            <a:ext cx="2149095" cy="214909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5829306" y="9598999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7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7CC8E9-21C1-4EA7-BF97-08356B52C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61586" y="1682535"/>
            <a:ext cx="12268980" cy="8150012"/>
          </a:xfrm>
          <a:prstGeom prst="rect">
            <a:avLst/>
          </a:prstGeom>
        </p:spPr>
      </p:pic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E0708232-07C7-4653-BD1B-1D676C985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706531"/>
              </p:ext>
            </p:extLst>
          </p:nvPr>
        </p:nvGraphicFramePr>
        <p:xfrm>
          <a:off x="-1954605" y="2155563"/>
          <a:ext cx="10793805" cy="6920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Box 24">
            <a:extLst>
              <a:ext uri="{FF2B5EF4-FFF2-40B4-BE49-F238E27FC236}">
                <a16:creationId xmlns:a16="http://schemas.microsoft.com/office/drawing/2014/main" id="{84397469-3766-45D3-97E3-336C89C1A029}"/>
              </a:ext>
            </a:extLst>
          </p:cNvPr>
          <p:cNvSpPr txBox="1"/>
          <p:nvPr/>
        </p:nvSpPr>
        <p:spPr>
          <a:xfrm>
            <a:off x="3607554" y="8021254"/>
            <a:ext cx="1291647" cy="9048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y-KG" sz="4400" b="1" dirty="0"/>
              <a:t>88%</a:t>
            </a:r>
            <a:endParaRPr lang="ru-KG" sz="4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2C37B9-D598-44D2-8FBB-931766DEB13C}"/>
              </a:ext>
            </a:extLst>
          </p:cNvPr>
          <p:cNvSpPr txBox="1"/>
          <p:nvPr/>
        </p:nvSpPr>
        <p:spPr>
          <a:xfrm>
            <a:off x="743462" y="419100"/>
            <a:ext cx="1426793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500" dirty="0"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Гарантии, выданные по отраслям </a:t>
            </a:r>
            <a:r>
              <a:rPr lang="en-US" sz="3500" dirty="0"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c 2016 </a:t>
            </a:r>
            <a:r>
              <a:rPr lang="ru-RU" sz="3500" dirty="0">
                <a:latin typeface="Lato Bold" panose="020B0604020202020204" charset="0"/>
                <a:ea typeface="Lato Bold" panose="020B0604020202020204" charset="0"/>
                <a:cs typeface="Lato Bold" panose="020B0604020202020204" charset="0"/>
              </a:rPr>
              <a:t>года по 30.09.2024 года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91C06E-A906-4613-BEF8-BA20180AEADA}"/>
              </a:ext>
            </a:extLst>
          </p:cNvPr>
          <p:cNvSpPr txBox="1"/>
          <p:nvPr/>
        </p:nvSpPr>
        <p:spPr>
          <a:xfrm>
            <a:off x="4572000" y="495717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KG" dirty="0">
              <a:solidFill>
                <a:srgbClr val="FF0000"/>
              </a:solidFill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70FB31AF-C02A-4F4B-A002-F5D7457E0C80}"/>
              </a:ext>
            </a:extLst>
          </p:cNvPr>
          <p:cNvSpPr/>
          <p:nvPr/>
        </p:nvSpPr>
        <p:spPr>
          <a:xfrm>
            <a:off x="867200" y="1344171"/>
            <a:ext cx="13734537" cy="45719"/>
          </a:xfrm>
          <a:custGeom>
            <a:avLst/>
            <a:gdLst/>
            <a:ahLst/>
            <a:cxnLst/>
            <a:rect l="l" t="t" r="r" b="b"/>
            <a:pathLst>
              <a:path w="14811361" h="47625">
                <a:moveTo>
                  <a:pt x="0" y="0"/>
                </a:moveTo>
                <a:lnTo>
                  <a:pt x="14811361" y="0"/>
                </a:lnTo>
                <a:lnTo>
                  <a:pt x="14811361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8098" t="-2407116" r="-1647720"/>
            </a:stretch>
          </a:blipFill>
        </p:spPr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C1BA3DA2-AD75-4B99-9CD3-4ADEB3334B51}"/>
              </a:ext>
            </a:extLst>
          </p:cNvPr>
          <p:cNvSpPr/>
          <p:nvPr/>
        </p:nvSpPr>
        <p:spPr>
          <a:xfrm>
            <a:off x="17420800" y="8283"/>
            <a:ext cx="867200" cy="10287000"/>
          </a:xfrm>
          <a:custGeom>
            <a:avLst/>
            <a:gdLst/>
            <a:ahLst/>
            <a:cxnLst/>
            <a:rect l="l" t="t" r="r" b="b"/>
            <a:pathLst>
              <a:path w="1030882" h="10287000">
                <a:moveTo>
                  <a:pt x="0" y="0"/>
                </a:moveTo>
                <a:lnTo>
                  <a:pt x="1030882" y="0"/>
                </a:lnTo>
                <a:lnTo>
                  <a:pt x="10308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8094" r="-596861"/>
            </a:stretch>
          </a:blipFill>
        </p:spPr>
      </p:sp>
      <p:grpSp>
        <p:nvGrpSpPr>
          <p:cNvPr id="16" name="Group 6">
            <a:extLst>
              <a:ext uri="{FF2B5EF4-FFF2-40B4-BE49-F238E27FC236}">
                <a16:creationId xmlns:a16="http://schemas.microsoft.com/office/drawing/2014/main" id="{96304BBC-890E-40DB-AA04-D4D4804C2925}"/>
              </a:ext>
            </a:extLst>
          </p:cNvPr>
          <p:cNvGrpSpPr/>
          <p:nvPr/>
        </p:nvGrpSpPr>
        <p:grpSpPr>
          <a:xfrm>
            <a:off x="17420800" y="5600700"/>
            <a:ext cx="867200" cy="4686300"/>
            <a:chOff x="0" y="0"/>
            <a:chExt cx="3786082" cy="9583214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65F9078-2499-4204-91F0-D418AF474C9B}"/>
                </a:ext>
              </a:extLst>
            </p:cNvPr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9" name="TextBox 14">
            <a:extLst>
              <a:ext uri="{FF2B5EF4-FFF2-40B4-BE49-F238E27FC236}">
                <a16:creationId xmlns:a16="http://schemas.microsoft.com/office/drawing/2014/main" id="{B8847E16-6326-47CE-8BFF-B181907D3723}"/>
              </a:ext>
            </a:extLst>
          </p:cNvPr>
          <p:cNvSpPr txBox="1"/>
          <p:nvPr/>
        </p:nvSpPr>
        <p:spPr>
          <a:xfrm>
            <a:off x="16535400" y="9528937"/>
            <a:ext cx="684562" cy="403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8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EFEBC2-D0FA-4A22-9D15-59CB07C87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55" y="1498039"/>
            <a:ext cx="15467283" cy="803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58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2876" y="1154751"/>
            <a:ext cx="17058222" cy="40615"/>
          </a:xfrm>
          <a:custGeom>
            <a:avLst/>
            <a:gdLst/>
            <a:ahLst/>
            <a:cxnLst/>
            <a:rect l="l" t="t" r="r" b="b"/>
            <a:pathLst>
              <a:path w="17058222" h="40615">
                <a:moveTo>
                  <a:pt x="0" y="0"/>
                </a:moveTo>
                <a:lnTo>
                  <a:pt x="17058222" y="0"/>
                </a:lnTo>
                <a:lnTo>
                  <a:pt x="17058222" y="40614"/>
                </a:lnTo>
                <a:lnTo>
                  <a:pt x="0" y="406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4031" y="1195365"/>
            <a:ext cx="15735911" cy="8774800"/>
          </a:xfrm>
          <a:custGeom>
            <a:avLst/>
            <a:gdLst/>
            <a:ahLst/>
            <a:cxnLst/>
            <a:rect l="l" t="t" r="r" b="b"/>
            <a:pathLst>
              <a:path w="15735911" h="8774800">
                <a:moveTo>
                  <a:pt x="0" y="0"/>
                </a:moveTo>
                <a:lnTo>
                  <a:pt x="15735911" y="0"/>
                </a:lnTo>
                <a:lnTo>
                  <a:pt x="15735911" y="8774800"/>
                </a:lnTo>
                <a:lnTo>
                  <a:pt x="0" y="877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33552" y="486176"/>
            <a:ext cx="15648243" cy="542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8"/>
              </a:lnSpc>
              <a:spcBef>
                <a:spcPct val="0"/>
              </a:spcBef>
            </a:pPr>
            <a:r>
              <a:rPr lang="en-US" sz="3592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Доля</a:t>
            </a:r>
            <a:r>
              <a:rPr lang="en-US" sz="3592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592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доходов</a:t>
            </a:r>
            <a:r>
              <a:rPr lang="en-US" sz="3592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592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гарантополучателей</a:t>
            </a:r>
            <a:r>
              <a:rPr lang="en-US" sz="3592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в ВВП и </a:t>
            </a:r>
            <a:r>
              <a:rPr lang="en-US" sz="3592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выручки</a:t>
            </a:r>
            <a:r>
              <a:rPr lang="en-US" sz="3592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592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предприятий</a:t>
            </a:r>
            <a:r>
              <a:rPr lang="en-US" sz="3592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КР</a:t>
            </a:r>
          </a:p>
        </p:txBody>
      </p:sp>
      <p:sp>
        <p:nvSpPr>
          <p:cNvPr id="5" name="Freeform 5"/>
          <p:cNvSpPr/>
          <p:nvPr/>
        </p:nvSpPr>
        <p:spPr>
          <a:xfrm>
            <a:off x="17401098" y="0"/>
            <a:ext cx="1030882" cy="10287000"/>
          </a:xfrm>
          <a:custGeom>
            <a:avLst/>
            <a:gdLst/>
            <a:ahLst/>
            <a:cxnLst/>
            <a:rect l="l" t="t" r="r" b="b"/>
            <a:pathLst>
              <a:path w="1030882" h="10287000">
                <a:moveTo>
                  <a:pt x="0" y="0"/>
                </a:moveTo>
                <a:lnTo>
                  <a:pt x="1030882" y="0"/>
                </a:lnTo>
                <a:lnTo>
                  <a:pt x="10308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98094" r="-596861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7401099" y="6016186"/>
            <a:ext cx="1030882" cy="4270814"/>
            <a:chOff x="0" y="0"/>
            <a:chExt cx="3786082" cy="95832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6846459" y="9717753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5437964" y="7436964"/>
            <a:ext cx="2850036" cy="285003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2"/>
              <a:stretch>
                <a:fillRect l="-16666" r="-1666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5285564" y="4501"/>
            <a:ext cx="3002436" cy="3005774"/>
            <a:chOff x="0" y="0"/>
            <a:chExt cx="6259642" cy="62665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59642" cy="6266599"/>
            </a:xfrm>
            <a:custGeom>
              <a:avLst/>
              <a:gdLst/>
              <a:ahLst/>
              <a:cxnLst/>
              <a:rect l="l" t="t" r="r" b="b"/>
              <a:pathLst>
                <a:path w="6259642" h="6266599">
                  <a:moveTo>
                    <a:pt x="6259642" y="6266599"/>
                  </a:moveTo>
                  <a:lnTo>
                    <a:pt x="0" y="6266599"/>
                  </a:lnTo>
                  <a:lnTo>
                    <a:pt x="0" y="0"/>
                  </a:lnTo>
                  <a:lnTo>
                    <a:pt x="6259642" y="6266599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028700" y="1603366"/>
            <a:ext cx="11348119" cy="47625"/>
          </a:xfrm>
          <a:custGeom>
            <a:avLst/>
            <a:gdLst/>
            <a:ahLst/>
            <a:cxnLst/>
            <a:rect l="l" t="t" r="r" b="b"/>
            <a:pathLst>
              <a:path w="11348119" h="47625">
                <a:moveTo>
                  <a:pt x="0" y="0"/>
                </a:moveTo>
                <a:lnTo>
                  <a:pt x="11348119" y="0"/>
                </a:lnTo>
                <a:lnTo>
                  <a:pt x="11348119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520" r="-54520" b="-8335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84286"/>
            <a:ext cx="13368503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640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Финансовые показатели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984366"/>
            <a:ext cx="428746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8"/>
              </a:lnSpc>
              <a:spcBef>
                <a:spcPct val="0"/>
              </a:spcBef>
            </a:pPr>
            <a:r>
              <a:rPr lang="en-US" sz="2790" b="1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млн.cом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08244" y="9531923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10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69E20B-80A5-45D4-871B-918E1BB7F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083945"/>
            <a:ext cx="14935200" cy="76738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925638"/>
            <a:ext cx="3588996" cy="47625"/>
          </a:xfrm>
          <a:custGeom>
            <a:avLst/>
            <a:gdLst/>
            <a:ahLst/>
            <a:cxnLst/>
            <a:rect l="l" t="t" r="r" b="b"/>
            <a:pathLst>
              <a:path w="3588996" h="47625">
                <a:moveTo>
                  <a:pt x="0" y="0"/>
                </a:moveTo>
                <a:lnTo>
                  <a:pt x="3588996" y="0"/>
                </a:lnTo>
                <a:lnTo>
                  <a:pt x="3588996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489830" t="-29141083" r="-57706023" b="-274162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806450"/>
            <a:ext cx="7569625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640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Прибыль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56153"/>
            <a:ext cx="428746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8"/>
              </a:lnSpc>
              <a:spcBef>
                <a:spcPct val="0"/>
              </a:spcBef>
            </a:pPr>
            <a:r>
              <a:rPr lang="en-US" sz="2790" b="1">
                <a:solidFill>
                  <a:srgbClr val="191919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млн.cом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569" y="1840296"/>
            <a:ext cx="13524649" cy="416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4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6248400" y="941778"/>
            <a:ext cx="10610032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По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сравнению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с </a:t>
            </a:r>
            <a:r>
              <a:rPr lang="ru-RU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9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месяцами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2023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года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темп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роста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чистой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прибыли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за</a:t>
            </a:r>
            <a:r>
              <a:rPr lang="ru-RU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9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месяцев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2024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года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7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составил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11</a:t>
            </a:r>
            <a:r>
              <a:rPr lang="ru-RU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1</a:t>
            </a:r>
            <a:r>
              <a:rPr lang="en-US" sz="27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%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6329671" y="8328671"/>
            <a:ext cx="1958329" cy="195832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-10800000">
            <a:off x="16329672" y="-27520"/>
            <a:ext cx="1975230" cy="1977425"/>
            <a:chOff x="0" y="0"/>
            <a:chExt cx="6259642" cy="62665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259642" cy="6266599"/>
            </a:xfrm>
            <a:custGeom>
              <a:avLst/>
              <a:gdLst/>
              <a:ahLst/>
              <a:cxnLst/>
              <a:rect l="l" t="t" r="r" b="b"/>
              <a:pathLst>
                <a:path w="6259642" h="6266599">
                  <a:moveTo>
                    <a:pt x="6259642" y="6266599"/>
                  </a:moveTo>
                  <a:lnTo>
                    <a:pt x="0" y="6266599"/>
                  </a:lnTo>
                  <a:lnTo>
                    <a:pt x="0" y="0"/>
                  </a:lnTo>
                  <a:lnTo>
                    <a:pt x="6259642" y="6266599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5775033" y="9594904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11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4A678E-75A1-4146-BA6F-E3EF6E7E4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710927"/>
            <a:ext cx="15849600" cy="67800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8004" y="1153105"/>
            <a:ext cx="11348119" cy="47625"/>
          </a:xfrm>
          <a:custGeom>
            <a:avLst/>
            <a:gdLst/>
            <a:ahLst/>
            <a:cxnLst/>
            <a:rect l="l" t="t" r="r" b="b"/>
            <a:pathLst>
              <a:path w="11348119" h="47625">
                <a:moveTo>
                  <a:pt x="0" y="0"/>
                </a:moveTo>
                <a:lnTo>
                  <a:pt x="11348120" y="0"/>
                </a:lnTo>
                <a:lnTo>
                  <a:pt x="11348120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520" r="-54520" b="-83351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009001"/>
              </p:ext>
            </p:extLst>
          </p:nvPr>
        </p:nvGraphicFramePr>
        <p:xfrm>
          <a:off x="1779193" y="7757453"/>
          <a:ext cx="13866997" cy="2308020"/>
        </p:xfrm>
        <a:graphic>
          <a:graphicData uri="http://schemas.openxmlformats.org/drawingml/2006/table">
            <a:tbl>
              <a:tblPr/>
              <a:tblGrid>
                <a:gridCol w="3299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69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67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32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49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57048">
                <a:tc>
                  <a:txBody>
                    <a:bodyPr/>
                    <a:lstStyle/>
                    <a:p>
                      <a:pPr algn="l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Наименование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показателя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2016-2018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2019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2020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2021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2022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2023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3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0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.0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9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.24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Всего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962">
                <a:tc>
                  <a:txBody>
                    <a:bodyPr/>
                    <a:lstStyle/>
                    <a:p>
                      <a:pPr algn="l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Сумма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налогов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,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млн.сом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403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962">
                <a:tc>
                  <a:txBody>
                    <a:bodyPr/>
                    <a:lstStyle/>
                    <a:p>
                      <a:pPr algn="l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Сумма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дивидендов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,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млн.сом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G" sz="1800" b="0" i="0" u="none" strike="noStrike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260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411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419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1 161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048">
                <a:tc>
                  <a:txBody>
                    <a:bodyPr/>
                    <a:lstStyle/>
                    <a:p>
                      <a:pPr algn="l">
                        <a:lnSpc>
                          <a:spcPts val="2226"/>
                        </a:lnSpc>
                        <a:defRPr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Итого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Lato Heavy"/>
                          <a:ea typeface="Lato Heavy"/>
                          <a:cs typeface="Lato Heavy"/>
                          <a:sym typeface="Lato Heavy"/>
                        </a:rPr>
                        <a:t>:</a:t>
                      </a:r>
                      <a:endParaRPr lang="en-US" sz="1800" dirty="0"/>
                    </a:p>
                  </a:txBody>
                  <a:tcPr marL="104775" marR="104775" marT="104775" marB="1047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349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530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515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Lato Bold" panose="020B0604020202020204" charset="0"/>
                          <a:ea typeface="Lato Bold" panose="020B0604020202020204" charset="0"/>
                          <a:cs typeface="Lato Bold" panose="020B0604020202020204" charset="0"/>
                        </a:rPr>
                        <a:t>1 564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2048645" y="412873"/>
            <a:ext cx="12048356" cy="474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r>
              <a:rPr lang="en-US" sz="3300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Сумма</a:t>
            </a:r>
            <a:r>
              <a:rPr lang="en-US" sz="33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00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уплаченных</a:t>
            </a:r>
            <a:r>
              <a:rPr lang="en-US" sz="33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00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налогов</a:t>
            </a:r>
            <a:r>
              <a:rPr lang="en-US" sz="33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и </a:t>
            </a:r>
            <a:r>
              <a:rPr lang="en-US" sz="3300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выплаченных</a:t>
            </a:r>
            <a:r>
              <a:rPr lang="en-US" sz="33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3300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дивидендов</a:t>
            </a:r>
            <a:endParaRPr lang="en-US" sz="3300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08222" y="1237804"/>
            <a:ext cx="428746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08"/>
              </a:lnSpc>
              <a:spcBef>
                <a:spcPct val="0"/>
              </a:spcBef>
            </a:pPr>
            <a:r>
              <a:rPr lang="en-US" sz="2090" b="1" dirty="0" err="1">
                <a:solidFill>
                  <a:srgbClr val="191919"/>
                </a:solidFill>
                <a:latin typeface="Lato Heavy"/>
                <a:ea typeface="Lato Heavy"/>
                <a:cs typeface="Lato Heavy"/>
                <a:sym typeface="Lato Heavy"/>
              </a:rPr>
              <a:t>млн.cом</a:t>
            </a:r>
            <a:endParaRPr lang="en-US" sz="2090" b="1" dirty="0">
              <a:solidFill>
                <a:srgbClr val="191919"/>
              </a:solidFill>
              <a:latin typeface="Lato Heavy"/>
              <a:ea typeface="Lato Heavy"/>
              <a:cs typeface="Lato Heavy"/>
              <a:sym typeface="Lato Heavy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577577" y="9636848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12</a:t>
            </a:r>
          </a:p>
        </p:txBody>
      </p:sp>
      <p:sp>
        <p:nvSpPr>
          <p:cNvPr id="10" name="Freeform 10"/>
          <p:cNvSpPr/>
          <p:nvPr/>
        </p:nvSpPr>
        <p:spPr>
          <a:xfrm>
            <a:off x="17259300" y="9071"/>
            <a:ext cx="1000280" cy="10287000"/>
          </a:xfrm>
          <a:custGeom>
            <a:avLst/>
            <a:gdLst/>
            <a:ahLst/>
            <a:cxnLst/>
            <a:rect l="l" t="t" r="r" b="b"/>
            <a:pathLst>
              <a:path w="1000280" h="10287000">
                <a:moveTo>
                  <a:pt x="0" y="0"/>
                </a:moveTo>
                <a:lnTo>
                  <a:pt x="1000281" y="0"/>
                </a:lnTo>
                <a:lnTo>
                  <a:pt x="10002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25570" r="-615121"/>
            </a:stretch>
          </a:blipFill>
        </p:spPr>
      </p:sp>
      <p:grpSp>
        <p:nvGrpSpPr>
          <p:cNvPr id="11" name="Group 11"/>
          <p:cNvGrpSpPr/>
          <p:nvPr/>
        </p:nvGrpSpPr>
        <p:grpSpPr>
          <a:xfrm rot="10800000">
            <a:off x="17259297" y="9070"/>
            <a:ext cx="1000282" cy="4616349"/>
            <a:chOff x="0" y="0"/>
            <a:chExt cx="3786082" cy="966115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86082" cy="9661157"/>
            </a:xfrm>
            <a:custGeom>
              <a:avLst/>
              <a:gdLst/>
              <a:ahLst/>
              <a:cxnLst/>
              <a:rect l="l" t="t" r="r" b="b"/>
              <a:pathLst>
                <a:path w="3786082" h="9661157">
                  <a:moveTo>
                    <a:pt x="3786082" y="9661157"/>
                  </a:moveTo>
                  <a:lnTo>
                    <a:pt x="0" y="9661157"/>
                  </a:lnTo>
                  <a:lnTo>
                    <a:pt x="0" y="0"/>
                  </a:lnTo>
                  <a:lnTo>
                    <a:pt x="3786082" y="9661157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6CE614-57C6-4B4D-B244-5680462AF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714" y="1543959"/>
            <a:ext cx="14053476" cy="60665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1460" y="114436"/>
            <a:ext cx="1570508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52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Достижения</a:t>
            </a:r>
            <a:r>
              <a:rPr lang="en-US" sz="52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ОАО “</a:t>
            </a:r>
            <a:r>
              <a:rPr lang="en-US" sz="52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Гарантийный</a:t>
            </a:r>
            <a:r>
              <a:rPr lang="en-US" sz="52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5200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фонд</a:t>
            </a:r>
            <a:r>
              <a:rPr lang="en-US" sz="52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429569" y="1028700"/>
            <a:ext cx="13260528" cy="64562"/>
          </a:xfrm>
          <a:custGeom>
            <a:avLst/>
            <a:gdLst/>
            <a:ahLst/>
            <a:cxnLst/>
            <a:rect l="l" t="t" r="r" b="b"/>
            <a:pathLst>
              <a:path w="13260528" h="64562">
                <a:moveTo>
                  <a:pt x="0" y="0"/>
                </a:moveTo>
                <a:lnTo>
                  <a:pt x="13260528" y="0"/>
                </a:lnTo>
                <a:lnTo>
                  <a:pt x="13260528" y="64562"/>
                </a:lnTo>
                <a:lnTo>
                  <a:pt x="0" y="64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7567" t="-696681" r="-1319182" b="-12875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133405" y="0"/>
            <a:ext cx="1298574" cy="10287000"/>
          </a:xfrm>
          <a:custGeom>
            <a:avLst/>
            <a:gdLst/>
            <a:ahLst/>
            <a:cxnLst/>
            <a:rect l="l" t="t" r="r" b="b"/>
            <a:pathLst>
              <a:path w="1298574" h="10287000">
                <a:moveTo>
                  <a:pt x="0" y="0"/>
                </a:moveTo>
                <a:lnTo>
                  <a:pt x="1298575" y="0"/>
                </a:lnTo>
                <a:lnTo>
                  <a:pt x="12985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2958" r="-47382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133406" y="5338612"/>
            <a:ext cx="1298574" cy="4948388"/>
            <a:chOff x="0" y="0"/>
            <a:chExt cx="3786082" cy="95832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172323" y="1114797"/>
            <a:ext cx="15111396" cy="8856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38"/>
              </a:lnSpc>
            </a:pPr>
            <a:endParaRPr sz="2200" dirty="0"/>
          </a:p>
          <a:p>
            <a:pPr marL="513985" lvl="1" indent="-256993" algn="l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Внедрены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новые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гарантийные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инструменты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«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Система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регистрации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портфельных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», «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Система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предоставления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ипотечных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»,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новый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продукт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«GREEN»,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продукт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исламским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принципам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финансирования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«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Береке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»;</a:t>
            </a:r>
          </a:p>
          <a:p>
            <a:pPr algn="l">
              <a:lnSpc>
                <a:spcPts val="2404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l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Проведено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эксклюзивное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исследование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«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Оценка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состояния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ММСП в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Кыргызской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Республике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и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его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экспортного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потенциала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» и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поддержке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Всемирного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банка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29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ноября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2023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презентовал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его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результаты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;</a:t>
            </a:r>
          </a:p>
          <a:p>
            <a:pPr algn="l">
              <a:lnSpc>
                <a:spcPts val="2404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l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Кыргызпатент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зарегистрировал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бренд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“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Кыргызская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модель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гарантийных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фондов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” в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качестве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интеллек-туальной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собственности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ОАО «ГФ».</a:t>
            </a:r>
          </a:p>
          <a:p>
            <a:pPr algn="l">
              <a:lnSpc>
                <a:spcPts val="2404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l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Возвратность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гарантийному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портфелю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составляет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97,35%.</a:t>
            </a:r>
          </a:p>
          <a:p>
            <a:pPr algn="l">
              <a:lnSpc>
                <a:spcPts val="2404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just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Всемирный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Банк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проекту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«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Экстренная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поддержка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ММСП»,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Компонент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 МРПР в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сумме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32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млн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.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долл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. США.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итогам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2023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и 5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месяцев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2024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присвоил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оценку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«Highly satisfactory». А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также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выделяет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19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млн.долл.США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на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следующий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Проект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зеленым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гарантиям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.</a:t>
            </a:r>
          </a:p>
          <a:p>
            <a:pPr algn="l">
              <a:lnSpc>
                <a:spcPts val="2404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l">
              <a:lnSpc>
                <a:spcPts val="2404"/>
              </a:lnSpc>
              <a:buFont typeface="Arial"/>
              <a:buChar char="•"/>
            </a:pP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 3-х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ВУЗах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внедрен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предмет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кредитной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гарантийной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системы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: АПКР – 3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, КЭУ – 1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, КГТУ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им.Раззакова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- с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осени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2024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.</a:t>
            </a:r>
          </a:p>
          <a:p>
            <a:pPr algn="l">
              <a:lnSpc>
                <a:spcPts val="2404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just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Весной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2024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заключены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меморандумы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о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сотрудничестве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с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южнокорейскими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гарантийными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фондами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КODIT и KOTEС </a:t>
            </a:r>
          </a:p>
          <a:p>
            <a:pPr algn="l">
              <a:lnSpc>
                <a:spcPts val="1325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 algn="just">
              <a:lnSpc>
                <a:spcPts val="240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Внедрены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собственными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ресурсами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1) МСФО 9; 2)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Система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менеджмента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качества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в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соответствии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с ISO 9001:2015; 3)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программное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обеспечение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по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гарантиям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.</a:t>
            </a:r>
          </a:p>
          <a:p>
            <a:pPr algn="l">
              <a:lnSpc>
                <a:spcPts val="1505"/>
              </a:lnSpc>
            </a:pP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  <a:p>
            <a:pPr marL="513985" lvl="1" indent="-256993">
              <a:lnSpc>
                <a:spcPts val="3094"/>
              </a:lnSpc>
              <a:buFont typeface="Arial"/>
              <a:buChar char="•"/>
            </a:pPr>
            <a:r>
              <a:rPr lang="en-US" sz="2200" dirty="0" err="1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Осенью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 2024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года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стал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официальным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 </a:t>
            </a:r>
            <a:r>
              <a:rPr lang="en-US" sz="2200" dirty="0" err="1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членом-обозревателем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 ACSIC</a:t>
            </a:r>
            <a:endParaRPr lang="ru-RU" sz="2200" dirty="0">
              <a:solidFill>
                <a:srgbClr val="191919"/>
              </a:solidFill>
              <a:latin typeface="Clear Sans Regular"/>
              <a:cs typeface="Clear Sans Regular"/>
              <a:sym typeface="Clear Sans Regular"/>
            </a:endParaRPr>
          </a:p>
          <a:p>
            <a:pPr marL="513985" lvl="1" indent="-256993">
              <a:lnSpc>
                <a:spcPts val="3094"/>
              </a:lnSpc>
              <a:buFont typeface="Arial"/>
              <a:buChar char="•"/>
            </a:pPr>
            <a:r>
              <a:rPr lang="ru-RU" sz="2200" dirty="0">
                <a:solidFill>
                  <a:srgbClr val="191919"/>
                </a:solidFill>
                <a:latin typeface="Clear Sans Regular"/>
                <a:cs typeface="Clear Sans Regular"/>
                <a:sym typeface="Clear Sans Regular"/>
              </a:rPr>
              <a:t>По версии финансового </a:t>
            </a:r>
            <a:r>
              <a:rPr lang="ru-RU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издания «</a:t>
            </a:r>
            <a:r>
              <a:rPr lang="en-US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Economist.kg</a:t>
            </a:r>
            <a:r>
              <a:rPr lang="ru-RU" sz="2200" dirty="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» вошел в рейтинг ТОР-200 крупнейших компаний КР по итогам 2023 года, где занял 100 место.</a:t>
            </a:r>
            <a:endParaRPr lang="en-US" sz="2200" dirty="0">
              <a:solidFill>
                <a:srgbClr val="191919"/>
              </a:solidFill>
              <a:latin typeface="Clear Sans Regular"/>
              <a:ea typeface="Clear Sans Regular"/>
              <a:cs typeface="Clear Sans Regular"/>
              <a:sym typeface="Clear Sans Reg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431242" y="9715778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15890C-BFA8-4D38-92EB-A6BE6D376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069709"/>
            <a:ext cx="6477000" cy="9124215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5626C4ED-44BF-4075-A165-81E01DDA0631}"/>
              </a:ext>
            </a:extLst>
          </p:cNvPr>
          <p:cNvSpPr txBox="1"/>
          <p:nvPr/>
        </p:nvSpPr>
        <p:spPr>
          <a:xfrm>
            <a:off x="1291460" y="114436"/>
            <a:ext cx="15705080" cy="69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40"/>
              </a:lnSpc>
              <a:spcBef>
                <a:spcPct val="0"/>
              </a:spcBef>
            </a:pPr>
            <a:r>
              <a:rPr lang="ru-RU" sz="3800" b="1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Сертификат подтверждения СМК международными аудиторами</a:t>
            </a:r>
            <a:endParaRPr lang="en-US" sz="3800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48C82B2-45B6-4D8A-89E0-BD4CB75917D4}"/>
              </a:ext>
            </a:extLst>
          </p:cNvPr>
          <p:cNvSpPr/>
          <p:nvPr/>
        </p:nvSpPr>
        <p:spPr>
          <a:xfrm flipV="1">
            <a:off x="1288147" y="882261"/>
            <a:ext cx="15243940" cy="76200"/>
          </a:xfrm>
          <a:custGeom>
            <a:avLst/>
            <a:gdLst/>
            <a:ahLst/>
            <a:cxnLst/>
            <a:rect l="l" t="t" r="r" b="b"/>
            <a:pathLst>
              <a:path w="13260528" h="64562">
                <a:moveTo>
                  <a:pt x="0" y="0"/>
                </a:moveTo>
                <a:lnTo>
                  <a:pt x="13260528" y="0"/>
                </a:lnTo>
                <a:lnTo>
                  <a:pt x="13260528" y="64562"/>
                </a:lnTo>
                <a:lnTo>
                  <a:pt x="0" y="64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7567" t="-696681" r="-1319182" b="-1287558"/>
            </a:stretch>
          </a:blipFill>
        </p:spPr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C10386D-4B77-4936-9A19-5ABF35BE2247}"/>
              </a:ext>
            </a:extLst>
          </p:cNvPr>
          <p:cNvSpPr txBox="1"/>
          <p:nvPr/>
        </p:nvSpPr>
        <p:spPr>
          <a:xfrm>
            <a:off x="16617841" y="963930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4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B54DCB7F-5488-4194-81E5-8FE97E9127DD}"/>
              </a:ext>
            </a:extLst>
          </p:cNvPr>
          <p:cNvSpPr/>
          <p:nvPr/>
        </p:nvSpPr>
        <p:spPr>
          <a:xfrm>
            <a:off x="17373601" y="0"/>
            <a:ext cx="1058378" cy="10287000"/>
          </a:xfrm>
          <a:custGeom>
            <a:avLst/>
            <a:gdLst/>
            <a:ahLst/>
            <a:cxnLst/>
            <a:rect l="l" t="t" r="r" b="b"/>
            <a:pathLst>
              <a:path w="1298574" h="10287000">
                <a:moveTo>
                  <a:pt x="0" y="0"/>
                </a:moveTo>
                <a:lnTo>
                  <a:pt x="1298575" y="0"/>
                </a:lnTo>
                <a:lnTo>
                  <a:pt x="12985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2958" r="-473822"/>
            </a:stretch>
          </a:blipFill>
        </p:spPr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DCC2844C-66FD-4203-BAE8-D22ED322BA41}"/>
              </a:ext>
            </a:extLst>
          </p:cNvPr>
          <p:cNvGrpSpPr/>
          <p:nvPr/>
        </p:nvGrpSpPr>
        <p:grpSpPr>
          <a:xfrm>
            <a:off x="17373602" y="5143500"/>
            <a:ext cx="1058378" cy="5143500"/>
            <a:chOff x="0" y="0"/>
            <a:chExt cx="3786082" cy="95832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9EC7829-9C12-4D55-8203-49FAB3082816}"/>
                </a:ext>
              </a:extLst>
            </p:cNvPr>
            <p:cNvSpPr/>
            <p:nvPr/>
          </p:nvSpPr>
          <p:spPr>
            <a:xfrm>
              <a:off x="0" y="0"/>
              <a:ext cx="3786082" cy="9583214"/>
            </a:xfrm>
            <a:custGeom>
              <a:avLst/>
              <a:gdLst/>
              <a:ahLst/>
              <a:cxnLst/>
              <a:rect l="l" t="t" r="r" b="b"/>
              <a:pathLst>
                <a:path w="3786082" h="9583214">
                  <a:moveTo>
                    <a:pt x="3786082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3786082" y="9583214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</p:spTree>
    <p:extLst>
      <p:ext uri="{BB962C8B-B14F-4D97-AF65-F5344CB8AC3E}">
        <p14:creationId xmlns:p14="http://schemas.microsoft.com/office/powerpoint/2010/main" val="3921748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769604" y="-8926"/>
            <a:ext cx="2518396" cy="10295925"/>
            <a:chOff x="0" y="0"/>
            <a:chExt cx="3786082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6082" cy="14475665"/>
            </a:xfrm>
            <a:custGeom>
              <a:avLst/>
              <a:gdLst/>
              <a:ahLst/>
              <a:cxnLst/>
              <a:rect l="l" t="t" r="r" b="b"/>
              <a:pathLst>
                <a:path w="3786082" h="14475665">
                  <a:moveTo>
                    <a:pt x="3786082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3786082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439400" y="-19051"/>
            <a:ext cx="7865501" cy="1906911"/>
            <a:chOff x="0" y="0"/>
            <a:chExt cx="10899364" cy="2934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2934642"/>
            </a:xfrm>
            <a:custGeom>
              <a:avLst/>
              <a:gdLst/>
              <a:ahLst/>
              <a:cxnLst/>
              <a:rect l="l" t="t" r="r" b="b"/>
              <a:pathLst>
                <a:path w="10899363" h="2934642">
                  <a:moveTo>
                    <a:pt x="10899363" y="2934642"/>
                  </a:moveTo>
                  <a:lnTo>
                    <a:pt x="0" y="2934642"/>
                  </a:lnTo>
                  <a:lnTo>
                    <a:pt x="0" y="0"/>
                  </a:lnTo>
                  <a:lnTo>
                    <a:pt x="10899363" y="293464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52907"/>
            <a:ext cx="8519243" cy="47625"/>
          </a:xfrm>
          <a:custGeom>
            <a:avLst/>
            <a:gdLst/>
            <a:ahLst/>
            <a:cxnLst/>
            <a:rect l="l" t="t" r="r" b="b"/>
            <a:pathLst>
              <a:path w="8519243" h="47625">
                <a:moveTo>
                  <a:pt x="0" y="0"/>
                </a:moveTo>
                <a:lnTo>
                  <a:pt x="8519243" y="0"/>
                </a:lnTo>
                <a:lnTo>
                  <a:pt x="8519243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534040">
            <a:off x="11159671" y="1801587"/>
            <a:ext cx="5044494" cy="2891557"/>
          </a:xfrm>
          <a:custGeom>
            <a:avLst/>
            <a:gdLst/>
            <a:ahLst/>
            <a:cxnLst/>
            <a:rect l="l" t="t" r="r" b="b"/>
            <a:pathLst>
              <a:path w="5044494" h="2891557">
                <a:moveTo>
                  <a:pt x="0" y="0"/>
                </a:moveTo>
                <a:lnTo>
                  <a:pt x="5044495" y="0"/>
                </a:lnTo>
                <a:lnTo>
                  <a:pt x="5044495" y="2891557"/>
                </a:lnTo>
                <a:lnTo>
                  <a:pt x="0" y="2891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39" r="-424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966350" y="5421365"/>
            <a:ext cx="5146503" cy="3431002"/>
          </a:xfrm>
          <a:custGeom>
            <a:avLst/>
            <a:gdLst/>
            <a:ahLst/>
            <a:cxnLst/>
            <a:rect l="l" t="t" r="r" b="b"/>
            <a:pathLst>
              <a:path w="5146503" h="3431002">
                <a:moveTo>
                  <a:pt x="0" y="0"/>
                </a:moveTo>
                <a:lnTo>
                  <a:pt x="5146504" y="0"/>
                </a:lnTo>
                <a:lnTo>
                  <a:pt x="5146504" y="3431002"/>
                </a:lnTo>
                <a:lnTo>
                  <a:pt x="0" y="3431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-624882" y="2358580"/>
            <a:ext cx="10731731" cy="633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96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ОАО «Каинды Кант»/«Кошой»</a:t>
            </a:r>
          </a:p>
          <a:p>
            <a:pPr algn="r">
              <a:lnSpc>
                <a:spcPts val="7296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Промышленность (производство сахара)</a:t>
            </a:r>
          </a:p>
          <a:p>
            <a:pPr algn="r">
              <a:lnSpc>
                <a:spcPts val="7296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 финансирования: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1 365 млн.сом</a:t>
            </a: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</a:p>
          <a:p>
            <a:pPr algn="r">
              <a:lnSpc>
                <a:spcPts val="7296"/>
              </a:lnSpc>
            </a:pPr>
            <a:r>
              <a:rPr lang="en-US" sz="380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 гарантии: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217 млн.сом</a:t>
            </a:r>
          </a:p>
          <a:p>
            <a:pPr algn="r">
              <a:lnSpc>
                <a:spcPts val="7296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Чуйская</a:t>
            </a:r>
          </a:p>
          <a:p>
            <a:pPr algn="r">
              <a:lnSpc>
                <a:spcPts val="7296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 рабочих мест: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975</a:t>
            </a:r>
          </a:p>
          <a:p>
            <a:pPr algn="r">
              <a:lnSpc>
                <a:spcPts val="6015"/>
              </a:lnSpc>
            </a:pPr>
            <a:endParaRPr lang="en-US" sz="3800" b="1" i="1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259300" y="9607813"/>
            <a:ext cx="55463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802522" y="-8926"/>
            <a:ext cx="2502379" cy="10181625"/>
            <a:chOff x="0" y="0"/>
            <a:chExt cx="3786082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6082" cy="14475665"/>
            </a:xfrm>
            <a:custGeom>
              <a:avLst/>
              <a:gdLst/>
              <a:ahLst/>
              <a:cxnLst/>
              <a:rect l="l" t="t" r="r" b="b"/>
              <a:pathLst>
                <a:path w="3786082" h="14475665">
                  <a:moveTo>
                    <a:pt x="3786082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3786082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552647" y="-1"/>
            <a:ext cx="7752254" cy="1887861"/>
            <a:chOff x="0" y="0"/>
            <a:chExt cx="10899364" cy="2934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2934642"/>
            </a:xfrm>
            <a:custGeom>
              <a:avLst/>
              <a:gdLst/>
              <a:ahLst/>
              <a:cxnLst/>
              <a:rect l="l" t="t" r="r" b="b"/>
              <a:pathLst>
                <a:path w="10899363" h="2934642">
                  <a:moveTo>
                    <a:pt x="10899363" y="2934642"/>
                  </a:moveTo>
                  <a:lnTo>
                    <a:pt x="0" y="2934642"/>
                  </a:lnTo>
                  <a:lnTo>
                    <a:pt x="0" y="0"/>
                  </a:lnTo>
                  <a:lnTo>
                    <a:pt x="10899363" y="293464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52907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2"/>
                </a:lnTo>
                <a:lnTo>
                  <a:pt x="0" y="5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683866">
            <a:off x="11923070" y="1806421"/>
            <a:ext cx="4126737" cy="3051572"/>
          </a:xfrm>
          <a:custGeom>
            <a:avLst/>
            <a:gdLst/>
            <a:ahLst/>
            <a:cxnLst/>
            <a:rect l="l" t="t" r="r" b="b"/>
            <a:pathLst>
              <a:path w="4126737" h="3051572">
                <a:moveTo>
                  <a:pt x="0" y="0"/>
                </a:moveTo>
                <a:lnTo>
                  <a:pt x="4126737" y="0"/>
                </a:lnTo>
                <a:lnTo>
                  <a:pt x="4126737" y="3051572"/>
                </a:lnTo>
                <a:lnTo>
                  <a:pt x="0" y="3051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821485" y="5730112"/>
            <a:ext cx="3981037" cy="2985778"/>
          </a:xfrm>
          <a:custGeom>
            <a:avLst/>
            <a:gdLst/>
            <a:ahLst/>
            <a:cxnLst/>
            <a:rect l="l" t="t" r="r" b="b"/>
            <a:pathLst>
              <a:path w="3981037" h="2985778">
                <a:moveTo>
                  <a:pt x="0" y="0"/>
                </a:moveTo>
                <a:lnTo>
                  <a:pt x="3981037" y="0"/>
                </a:lnTo>
                <a:lnTo>
                  <a:pt x="3981037" y="2985777"/>
                </a:lnTo>
                <a:lnTo>
                  <a:pt x="0" y="29857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85937" y="1971900"/>
            <a:ext cx="10066710" cy="762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40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ОсОО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«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Кыргызцентрпродукт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»</a:t>
            </a:r>
          </a:p>
          <a:p>
            <a:pPr algn="r">
              <a:lnSpc>
                <a:spcPts val="6840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Овощехранилище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</a:p>
          <a:p>
            <a:pPr algn="r">
              <a:lnSpc>
                <a:spcPts val="6840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(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шоковая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заморозка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фруктов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и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овощей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) </a:t>
            </a: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840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207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Таласская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Экспортоориентированность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Россия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100</a:t>
            </a:r>
          </a:p>
          <a:p>
            <a:pPr algn="r">
              <a:lnSpc>
                <a:spcPts val="5320"/>
              </a:lnSpc>
            </a:pP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48962" y="958936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6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667974" y="-8926"/>
            <a:ext cx="3620026" cy="10295925"/>
            <a:chOff x="0" y="0"/>
            <a:chExt cx="5381213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81213" cy="14475665"/>
            </a:xfrm>
            <a:custGeom>
              <a:avLst/>
              <a:gdLst/>
              <a:ahLst/>
              <a:cxnLst/>
              <a:rect l="l" t="t" r="r" b="b"/>
              <a:pathLst>
                <a:path w="5381213" h="14475665">
                  <a:moveTo>
                    <a:pt x="5381213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5381213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552647" y="-3"/>
            <a:ext cx="7752254" cy="1918189"/>
            <a:chOff x="0" y="0"/>
            <a:chExt cx="10899364" cy="49274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4927422"/>
            </a:xfrm>
            <a:custGeom>
              <a:avLst/>
              <a:gdLst/>
              <a:ahLst/>
              <a:cxnLst/>
              <a:rect l="l" t="t" r="r" b="b"/>
              <a:pathLst>
                <a:path w="10899363" h="4927422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47291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1"/>
                </a:lnTo>
                <a:lnTo>
                  <a:pt x="0" y="532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586688">
            <a:off x="11170067" y="2157198"/>
            <a:ext cx="4249055" cy="2555828"/>
          </a:xfrm>
          <a:custGeom>
            <a:avLst/>
            <a:gdLst/>
            <a:ahLst/>
            <a:cxnLst/>
            <a:rect l="l" t="t" r="r" b="b"/>
            <a:pathLst>
              <a:path w="4115912" h="2457854">
                <a:moveTo>
                  <a:pt x="0" y="0"/>
                </a:moveTo>
                <a:lnTo>
                  <a:pt x="4115912" y="0"/>
                </a:lnTo>
                <a:lnTo>
                  <a:pt x="4115912" y="2457854"/>
                </a:lnTo>
                <a:lnTo>
                  <a:pt x="0" y="2457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80" r="-308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000537" y="5441474"/>
            <a:ext cx="4232405" cy="2627934"/>
          </a:xfrm>
          <a:custGeom>
            <a:avLst/>
            <a:gdLst/>
            <a:ahLst/>
            <a:cxnLst/>
            <a:rect l="l" t="t" r="r" b="b"/>
            <a:pathLst>
              <a:path w="4232405" h="2380728">
                <a:moveTo>
                  <a:pt x="0" y="0"/>
                </a:moveTo>
                <a:lnTo>
                  <a:pt x="4232405" y="0"/>
                </a:lnTo>
                <a:lnTo>
                  <a:pt x="4232405" y="2380728"/>
                </a:lnTo>
                <a:lnTo>
                  <a:pt x="0" y="23807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58169" y="2304383"/>
            <a:ext cx="9994478" cy="6274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32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ОсОО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«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Халмион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Пром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»</a:t>
            </a:r>
          </a:p>
          <a:p>
            <a:pPr algn="r">
              <a:lnSpc>
                <a:spcPts val="6232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Производство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строительных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материалов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804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116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Ошская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30</a:t>
            </a: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созданных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50 </a:t>
            </a:r>
          </a:p>
          <a:p>
            <a:pPr algn="r">
              <a:lnSpc>
                <a:spcPts val="6232"/>
              </a:lnSpc>
            </a:pP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981981" y="959179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7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667974" y="-8926"/>
            <a:ext cx="3620026" cy="10181625"/>
            <a:chOff x="0" y="0"/>
            <a:chExt cx="5381213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81213" cy="14475665"/>
            </a:xfrm>
            <a:custGeom>
              <a:avLst/>
              <a:gdLst/>
              <a:ahLst/>
              <a:cxnLst/>
              <a:rect l="l" t="t" r="r" b="b"/>
              <a:pathLst>
                <a:path w="5381213" h="14475665">
                  <a:moveTo>
                    <a:pt x="5381213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5381213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552647" y="-2"/>
            <a:ext cx="7752254" cy="2131779"/>
            <a:chOff x="0" y="0"/>
            <a:chExt cx="10899364" cy="49274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4927422"/>
            </a:xfrm>
            <a:custGeom>
              <a:avLst/>
              <a:gdLst/>
              <a:ahLst/>
              <a:cxnLst/>
              <a:rect l="l" t="t" r="r" b="b"/>
              <a:pathLst>
                <a:path w="10899363" h="4927422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47291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1"/>
                </a:lnTo>
                <a:lnTo>
                  <a:pt x="0" y="532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603516">
            <a:off x="10940749" y="2260938"/>
            <a:ext cx="4233067" cy="2699956"/>
          </a:xfrm>
          <a:custGeom>
            <a:avLst/>
            <a:gdLst/>
            <a:ahLst/>
            <a:cxnLst/>
            <a:rect l="l" t="t" r="r" b="b"/>
            <a:pathLst>
              <a:path w="3979382" h="2699956">
                <a:moveTo>
                  <a:pt x="0" y="0"/>
                </a:moveTo>
                <a:lnTo>
                  <a:pt x="3979382" y="0"/>
                </a:lnTo>
                <a:lnTo>
                  <a:pt x="3979382" y="2699956"/>
                </a:lnTo>
                <a:lnTo>
                  <a:pt x="0" y="2699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90" b="-185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737501" y="5721954"/>
            <a:ext cx="4350100" cy="2753712"/>
          </a:xfrm>
          <a:custGeom>
            <a:avLst/>
            <a:gdLst/>
            <a:ahLst/>
            <a:cxnLst/>
            <a:rect l="l" t="t" r="r" b="b"/>
            <a:pathLst>
              <a:path w="4138092" h="2753712">
                <a:moveTo>
                  <a:pt x="0" y="0"/>
                </a:moveTo>
                <a:lnTo>
                  <a:pt x="4138092" y="0"/>
                </a:lnTo>
                <a:lnTo>
                  <a:pt x="4138092" y="2753712"/>
                </a:lnTo>
                <a:lnTo>
                  <a:pt x="0" y="2753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9540" y="2344750"/>
            <a:ext cx="9786173" cy="6274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32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ОсОО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«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Аира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С»</a:t>
            </a:r>
          </a:p>
          <a:p>
            <a:pPr algn="r">
              <a:lnSpc>
                <a:spcPts val="6232"/>
              </a:lnSpc>
            </a:pP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Горнодобывающая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промышленность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(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добыча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доломитного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мрамора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) </a:t>
            </a: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12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6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Нарынская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10</a:t>
            </a:r>
          </a:p>
          <a:p>
            <a:pPr algn="r">
              <a:lnSpc>
                <a:spcPts val="6232"/>
              </a:lnSpc>
            </a:pP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981981" y="959179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8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667974" y="-8926"/>
            <a:ext cx="3620026" cy="10295925"/>
            <a:chOff x="0" y="0"/>
            <a:chExt cx="5381213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81213" cy="14475665"/>
            </a:xfrm>
            <a:custGeom>
              <a:avLst/>
              <a:gdLst/>
              <a:ahLst/>
              <a:cxnLst/>
              <a:rect l="l" t="t" r="r" b="b"/>
              <a:pathLst>
                <a:path w="5381213" h="14475665">
                  <a:moveTo>
                    <a:pt x="5381213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5381213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439398" y="-8927"/>
            <a:ext cx="7865501" cy="1930658"/>
            <a:chOff x="0" y="0"/>
            <a:chExt cx="10899364" cy="49274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4927422"/>
            </a:xfrm>
            <a:custGeom>
              <a:avLst/>
              <a:gdLst/>
              <a:ahLst/>
              <a:cxnLst/>
              <a:rect l="l" t="t" r="r" b="b"/>
              <a:pathLst>
                <a:path w="10899363" h="4927422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47291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1"/>
                </a:lnTo>
                <a:lnTo>
                  <a:pt x="0" y="532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9540" y="2344750"/>
            <a:ext cx="10026525" cy="706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32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ИП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Камалов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А.Б.</a:t>
            </a:r>
          </a:p>
          <a:p>
            <a:pPr algn="r">
              <a:lnSpc>
                <a:spcPts val="6232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Промышленность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</a:p>
          <a:p>
            <a:pPr algn="r">
              <a:lnSpc>
                <a:spcPts val="6232"/>
              </a:lnSpc>
            </a:pP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(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производство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электроэнергии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мини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ГЭС)</a:t>
            </a: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25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12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Баткенская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12</a:t>
            </a:r>
          </a:p>
          <a:p>
            <a:pPr algn="r">
              <a:lnSpc>
                <a:spcPts val="623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созданных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13</a:t>
            </a:r>
          </a:p>
          <a:p>
            <a:pPr algn="r">
              <a:lnSpc>
                <a:spcPts val="6232"/>
              </a:lnSpc>
            </a:pP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981981" y="959179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9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  <p:pic>
        <p:nvPicPr>
          <p:cNvPr id="2052" name="Picture 4" descr="Баткен облусунун Лейлек районунда кичи ГЭС курулат | novosti.kg">
            <a:extLst>
              <a:ext uri="{FF2B5EF4-FFF2-40B4-BE49-F238E27FC236}">
                <a16:creationId xmlns:a16="http://schemas.microsoft.com/office/drawing/2014/main" id="{F2F1C6FD-CEF0-45BB-B589-55B496044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2783">
            <a:off x="11324581" y="2402391"/>
            <a:ext cx="4070894" cy="249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Баткен облусунда жергиликтүү инвестордун колдоосу менен 6 мегаваттуу кичи  ГЭС курулат | novosti.kg">
            <a:extLst>
              <a:ext uri="{FF2B5EF4-FFF2-40B4-BE49-F238E27FC236}">
                <a16:creationId xmlns:a16="http://schemas.microsoft.com/office/drawing/2014/main" id="{240C445A-E7FF-41EC-8640-CCFED5BDC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309" y="5688797"/>
            <a:ext cx="4193571" cy="262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802522" y="-8926"/>
            <a:ext cx="2485478" cy="10295925"/>
            <a:chOff x="0" y="0"/>
            <a:chExt cx="3786082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6082" cy="14475665"/>
            </a:xfrm>
            <a:custGeom>
              <a:avLst/>
              <a:gdLst/>
              <a:ahLst/>
              <a:cxnLst/>
              <a:rect l="l" t="t" r="r" b="b"/>
              <a:pathLst>
                <a:path w="3786082" h="14475665">
                  <a:moveTo>
                    <a:pt x="3786082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3786082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439400" y="-8927"/>
            <a:ext cx="7865501" cy="1896787"/>
            <a:chOff x="0" y="0"/>
            <a:chExt cx="10899364" cy="2934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2934642"/>
            </a:xfrm>
            <a:custGeom>
              <a:avLst/>
              <a:gdLst/>
              <a:ahLst/>
              <a:cxnLst/>
              <a:rect l="l" t="t" r="r" b="b"/>
              <a:pathLst>
                <a:path w="10899363" h="2934642">
                  <a:moveTo>
                    <a:pt x="10899363" y="2934642"/>
                  </a:moveTo>
                  <a:lnTo>
                    <a:pt x="0" y="2934642"/>
                  </a:lnTo>
                  <a:lnTo>
                    <a:pt x="0" y="0"/>
                  </a:lnTo>
                  <a:lnTo>
                    <a:pt x="10899363" y="293464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52907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2"/>
                </a:lnTo>
                <a:lnTo>
                  <a:pt x="0" y="5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2098314"/>
            <a:ext cx="9523947" cy="687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40"/>
              </a:lnSpc>
            </a:pPr>
            <a:r>
              <a:rPr lang="ru-RU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ОсОО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«</a:t>
            </a:r>
            <a:r>
              <a:rPr lang="ru-RU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Дыйкан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ru-RU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Ордо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» </a:t>
            </a:r>
          </a:p>
          <a:p>
            <a:pPr algn="r">
              <a:lnSpc>
                <a:spcPts val="6840"/>
              </a:lnSpc>
            </a:pP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Промышленность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(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переработка хлопка)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55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20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Жалал-Абадская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Экспортоориентированность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Турция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25</a:t>
            </a:r>
          </a:p>
          <a:p>
            <a:pPr algn="r">
              <a:lnSpc>
                <a:spcPts val="6840"/>
              </a:lnSpc>
            </a:pPr>
            <a:r>
              <a:rPr lang="ru-RU" sz="3800" i="1" dirty="0">
                <a:solidFill>
                  <a:srgbClr val="191919"/>
                </a:solidFill>
                <a:latin typeface="Clear Sans Regular Italics"/>
                <a:cs typeface="Clear Sans Regular Italics"/>
                <a:sym typeface="Clear Sans Regular Bold Italics"/>
              </a:rPr>
              <a:t>Количество созданных рабочих мест</a:t>
            </a:r>
            <a:r>
              <a:rPr lang="ru-RU" sz="3800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:</a:t>
            </a:r>
            <a:r>
              <a:rPr lang="ru-RU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90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48962" y="959179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20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  <p:sp>
        <p:nvSpPr>
          <p:cNvPr id="12" name="AutoShape 2" descr="На озерах Иссык-Куль и Сон-Куль временно запретили промысловый отлов рыбы -  11.07.2023, Sputnik Кыргызстан">
            <a:extLst>
              <a:ext uri="{FF2B5EF4-FFF2-40B4-BE49-F238E27FC236}">
                <a16:creationId xmlns:a16="http://schemas.microsoft.com/office/drawing/2014/main" id="{FD04CD50-649A-4C98-8037-581CCC3B1D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G"/>
          </a:p>
        </p:txBody>
      </p:sp>
      <p:pic>
        <p:nvPicPr>
          <p:cNvPr id="1034" name="Picture 10" descr="В Кыргызстане откроется завод по переработке хлопок">
            <a:extLst>
              <a:ext uri="{FF2B5EF4-FFF2-40B4-BE49-F238E27FC236}">
                <a16:creationId xmlns:a16="http://schemas.microsoft.com/office/drawing/2014/main" id="{F9AB9376-FC13-47B3-99AC-4E87AA32C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5001">
            <a:off x="11608857" y="2400136"/>
            <a:ext cx="4174774" cy="259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ыргызстан увеличил экспорт нечёсанного хлопка в Китай в 24 раза в  январе-апреле 2024 года — Tazabek">
            <a:extLst>
              <a:ext uri="{FF2B5EF4-FFF2-40B4-BE49-F238E27FC236}">
                <a16:creationId xmlns:a16="http://schemas.microsoft.com/office/drawing/2014/main" id="{48A4066E-CFB2-466D-BF3D-56B025C18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277" y="5829300"/>
            <a:ext cx="4456056" cy="267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802522" y="-8926"/>
            <a:ext cx="2485478" cy="10295925"/>
            <a:chOff x="0" y="0"/>
            <a:chExt cx="3786082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6082" cy="14475665"/>
            </a:xfrm>
            <a:custGeom>
              <a:avLst/>
              <a:gdLst/>
              <a:ahLst/>
              <a:cxnLst/>
              <a:rect l="l" t="t" r="r" b="b"/>
              <a:pathLst>
                <a:path w="3786082" h="14475665">
                  <a:moveTo>
                    <a:pt x="3786082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3786082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363200" y="-8927"/>
            <a:ext cx="7941701" cy="1896787"/>
            <a:chOff x="0" y="0"/>
            <a:chExt cx="10899364" cy="2934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2934642"/>
            </a:xfrm>
            <a:custGeom>
              <a:avLst/>
              <a:gdLst/>
              <a:ahLst/>
              <a:cxnLst/>
              <a:rect l="l" t="t" r="r" b="b"/>
              <a:pathLst>
                <a:path w="10899363" h="2934642">
                  <a:moveTo>
                    <a:pt x="10899363" y="2934642"/>
                  </a:moveTo>
                  <a:lnTo>
                    <a:pt x="0" y="2934642"/>
                  </a:lnTo>
                  <a:lnTo>
                    <a:pt x="0" y="0"/>
                  </a:lnTo>
                  <a:lnTo>
                    <a:pt x="10899363" y="293464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52907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2"/>
                </a:lnTo>
                <a:lnTo>
                  <a:pt x="0" y="5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812695">
            <a:off x="11651210" y="1963588"/>
            <a:ext cx="4254406" cy="2618096"/>
          </a:xfrm>
          <a:custGeom>
            <a:avLst/>
            <a:gdLst/>
            <a:ahLst/>
            <a:cxnLst/>
            <a:rect l="l" t="t" r="r" b="b"/>
            <a:pathLst>
              <a:path w="4254406" h="2618096">
                <a:moveTo>
                  <a:pt x="0" y="0"/>
                </a:moveTo>
                <a:lnTo>
                  <a:pt x="4254406" y="0"/>
                </a:lnTo>
                <a:lnTo>
                  <a:pt x="4254406" y="2618096"/>
                </a:lnTo>
                <a:lnTo>
                  <a:pt x="0" y="26180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256924" y="5505170"/>
            <a:ext cx="4436894" cy="2826299"/>
          </a:xfrm>
          <a:custGeom>
            <a:avLst/>
            <a:gdLst/>
            <a:ahLst/>
            <a:cxnLst/>
            <a:rect l="l" t="t" r="r" b="b"/>
            <a:pathLst>
              <a:path w="4436894" h="2826299">
                <a:moveTo>
                  <a:pt x="0" y="0"/>
                </a:moveTo>
                <a:lnTo>
                  <a:pt x="4436894" y="0"/>
                </a:lnTo>
                <a:lnTo>
                  <a:pt x="4436894" y="2826299"/>
                </a:lnTo>
                <a:lnTo>
                  <a:pt x="0" y="2826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233" b="-223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2098314"/>
            <a:ext cx="9523947" cy="676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40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Агропромышленный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комплекс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</a:p>
          <a:p>
            <a:pPr algn="r">
              <a:lnSpc>
                <a:spcPts val="6840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«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Эльдан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Аталык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»</a:t>
            </a:r>
          </a:p>
          <a:p>
            <a:pPr algn="r">
              <a:lnSpc>
                <a:spcPts val="6840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Племенной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птицеводческий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завод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150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74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Чуйская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6840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211</a:t>
            </a:r>
          </a:p>
          <a:p>
            <a:pPr algn="r">
              <a:lnSpc>
                <a:spcPts val="5320"/>
              </a:lnSpc>
            </a:pP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48962" y="959179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21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802522" y="-8926"/>
            <a:ext cx="2502379" cy="10295925"/>
            <a:chOff x="0" y="0"/>
            <a:chExt cx="3786082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6082" cy="14475665"/>
            </a:xfrm>
            <a:custGeom>
              <a:avLst/>
              <a:gdLst/>
              <a:ahLst/>
              <a:cxnLst/>
              <a:rect l="l" t="t" r="r" b="b"/>
              <a:pathLst>
                <a:path w="3786082" h="14475665">
                  <a:moveTo>
                    <a:pt x="3786082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3786082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439400" y="-19051"/>
            <a:ext cx="7865501" cy="1906911"/>
            <a:chOff x="0" y="0"/>
            <a:chExt cx="10899364" cy="2934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2934642"/>
            </a:xfrm>
            <a:custGeom>
              <a:avLst/>
              <a:gdLst/>
              <a:ahLst/>
              <a:cxnLst/>
              <a:rect l="l" t="t" r="r" b="b"/>
              <a:pathLst>
                <a:path w="10899363" h="2934642">
                  <a:moveTo>
                    <a:pt x="10899363" y="2934642"/>
                  </a:moveTo>
                  <a:lnTo>
                    <a:pt x="0" y="2934642"/>
                  </a:lnTo>
                  <a:lnTo>
                    <a:pt x="0" y="0"/>
                  </a:lnTo>
                  <a:lnTo>
                    <a:pt x="10899363" y="293464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52907"/>
            <a:ext cx="8519243" cy="47625"/>
          </a:xfrm>
          <a:custGeom>
            <a:avLst/>
            <a:gdLst/>
            <a:ahLst/>
            <a:cxnLst/>
            <a:rect l="l" t="t" r="r" b="b"/>
            <a:pathLst>
              <a:path w="8519243" h="47625">
                <a:moveTo>
                  <a:pt x="0" y="0"/>
                </a:moveTo>
                <a:lnTo>
                  <a:pt x="8519243" y="0"/>
                </a:lnTo>
                <a:lnTo>
                  <a:pt x="8519243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549820">
            <a:off x="11218947" y="1966689"/>
            <a:ext cx="4464945" cy="2971218"/>
          </a:xfrm>
          <a:custGeom>
            <a:avLst/>
            <a:gdLst/>
            <a:ahLst/>
            <a:cxnLst/>
            <a:rect l="l" t="t" r="r" b="b"/>
            <a:pathLst>
              <a:path w="4464945" h="2971218">
                <a:moveTo>
                  <a:pt x="0" y="0"/>
                </a:moveTo>
                <a:lnTo>
                  <a:pt x="4464946" y="0"/>
                </a:lnTo>
                <a:lnTo>
                  <a:pt x="4464946" y="2971218"/>
                </a:lnTo>
                <a:lnTo>
                  <a:pt x="0" y="2971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3721">
            <a:off x="11023796" y="5745044"/>
            <a:ext cx="4556225" cy="2770750"/>
          </a:xfrm>
          <a:custGeom>
            <a:avLst/>
            <a:gdLst/>
            <a:ahLst/>
            <a:cxnLst/>
            <a:rect l="l" t="t" r="r" b="b"/>
            <a:pathLst>
              <a:path w="4556225" h="2770750">
                <a:moveTo>
                  <a:pt x="0" y="0"/>
                </a:moveTo>
                <a:lnTo>
                  <a:pt x="4556225" y="0"/>
                </a:lnTo>
                <a:lnTo>
                  <a:pt x="4556225" y="2770750"/>
                </a:lnTo>
                <a:lnTo>
                  <a:pt x="0" y="277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296" r="-4296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99708" y="2316171"/>
            <a:ext cx="9250902" cy="657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62"/>
              </a:lnSpc>
            </a:pP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ОсОО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«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Ананьево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ГЭС» </a:t>
            </a:r>
          </a:p>
          <a:p>
            <a:pPr algn="r">
              <a:lnSpc>
                <a:spcPts val="7562"/>
              </a:lnSpc>
            </a:pP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Строительство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малой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ГЭС</a:t>
            </a:r>
          </a:p>
          <a:p>
            <a:pPr algn="r">
              <a:lnSpc>
                <a:spcPts val="756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финансирования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288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7562"/>
              </a:lnSpc>
            </a:pPr>
            <a:r>
              <a:rPr lang="en-US" sz="3800" dirty="0" err="1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гарантии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26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млн.сом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756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 err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Ыссык-Кульская</a:t>
            </a: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  <a:p>
            <a:pPr algn="r">
              <a:lnSpc>
                <a:spcPts val="7562"/>
              </a:lnSpc>
            </a:pP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рабочих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 </a:t>
            </a:r>
            <a:r>
              <a:rPr lang="en-US" sz="3800" i="1" dirty="0" err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мест</a:t>
            </a:r>
            <a:r>
              <a:rPr lang="en-US" sz="3800" i="1" dirty="0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: </a:t>
            </a:r>
            <a:r>
              <a:rPr lang="en-US" sz="3800" b="1" i="1" dirty="0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8</a:t>
            </a:r>
          </a:p>
          <a:p>
            <a:pPr algn="r">
              <a:lnSpc>
                <a:spcPts val="7562"/>
              </a:lnSpc>
            </a:pPr>
            <a:endParaRPr lang="en-US" sz="3800" b="1" i="1" dirty="0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48962" y="9575766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5802522" y="-8926"/>
            <a:ext cx="2502379" cy="10295925"/>
            <a:chOff x="0" y="0"/>
            <a:chExt cx="3786082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6082" cy="14475665"/>
            </a:xfrm>
            <a:custGeom>
              <a:avLst/>
              <a:gdLst/>
              <a:ahLst/>
              <a:cxnLst/>
              <a:rect l="l" t="t" r="r" b="b"/>
              <a:pathLst>
                <a:path w="3786082" h="14475665">
                  <a:moveTo>
                    <a:pt x="3786082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3786082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0552647" y="-199425"/>
            <a:ext cx="7752254" cy="2087286"/>
            <a:chOff x="0" y="0"/>
            <a:chExt cx="10899364" cy="29346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2934642"/>
            </a:xfrm>
            <a:custGeom>
              <a:avLst/>
              <a:gdLst/>
              <a:ahLst/>
              <a:cxnLst/>
              <a:rect l="l" t="t" r="r" b="b"/>
              <a:pathLst>
                <a:path w="10899363" h="2934642">
                  <a:moveTo>
                    <a:pt x="10899363" y="2934642"/>
                  </a:moveTo>
                  <a:lnTo>
                    <a:pt x="0" y="2934642"/>
                  </a:lnTo>
                  <a:lnTo>
                    <a:pt x="0" y="0"/>
                  </a:lnTo>
                  <a:lnTo>
                    <a:pt x="10899363" y="293464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52907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2"/>
                </a:lnTo>
                <a:lnTo>
                  <a:pt x="0" y="5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820335">
            <a:off x="11914768" y="1736372"/>
            <a:ext cx="3930488" cy="2384630"/>
          </a:xfrm>
          <a:custGeom>
            <a:avLst/>
            <a:gdLst/>
            <a:ahLst/>
            <a:cxnLst/>
            <a:rect l="l" t="t" r="r" b="b"/>
            <a:pathLst>
              <a:path w="3930488" h="2384630">
                <a:moveTo>
                  <a:pt x="0" y="0"/>
                </a:moveTo>
                <a:lnTo>
                  <a:pt x="3930487" y="0"/>
                </a:lnTo>
                <a:lnTo>
                  <a:pt x="3930487" y="2384630"/>
                </a:lnTo>
                <a:lnTo>
                  <a:pt x="0" y="23846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21" r="-2721" b="-74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84851" y="2238015"/>
            <a:ext cx="10066710" cy="676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40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ОсОО «Кунч»</a:t>
            </a:r>
          </a:p>
          <a:p>
            <a:pPr algn="r">
              <a:lnSpc>
                <a:spcPts val="6840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Промышленность</a:t>
            </a:r>
          </a:p>
          <a:p>
            <a:pPr algn="r">
              <a:lnSpc>
                <a:spcPts val="6840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(производство электрических кабелей) </a:t>
            </a:r>
          </a:p>
          <a:p>
            <a:pPr algn="r">
              <a:lnSpc>
                <a:spcPts val="6840"/>
              </a:lnSpc>
            </a:pPr>
            <a:r>
              <a:rPr lang="en-US" sz="380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Сумма финансирования: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419 млн.сом</a:t>
            </a:r>
          </a:p>
          <a:p>
            <a:pPr algn="r">
              <a:lnSpc>
                <a:spcPts val="6840"/>
              </a:lnSpc>
            </a:pPr>
            <a:r>
              <a:rPr lang="en-US" sz="380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 гарантии: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80 млн.сом</a:t>
            </a:r>
          </a:p>
          <a:p>
            <a:pPr algn="r">
              <a:lnSpc>
                <a:spcPts val="6840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г.Бишкек</a:t>
            </a:r>
          </a:p>
          <a:p>
            <a:pPr algn="r">
              <a:lnSpc>
                <a:spcPts val="6840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 рабочих мест: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78</a:t>
            </a:r>
          </a:p>
          <a:p>
            <a:pPr algn="r">
              <a:lnSpc>
                <a:spcPts val="5320"/>
              </a:lnSpc>
            </a:pPr>
            <a:endParaRPr lang="en-US" sz="3800" b="1" i="1">
              <a:solidFill>
                <a:srgbClr val="191919"/>
              </a:solidFill>
              <a:latin typeface="Clear Sans Regular Bold Italics"/>
              <a:ea typeface="Clear Sans Regular Bold Italics"/>
              <a:cs typeface="Clear Sans Regular Bold Italics"/>
              <a:sym typeface="Clear Sans Regular Bold Itali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2052081" y="5143500"/>
            <a:ext cx="3410677" cy="3087469"/>
          </a:xfrm>
          <a:custGeom>
            <a:avLst/>
            <a:gdLst/>
            <a:ahLst/>
            <a:cxnLst/>
            <a:rect l="l" t="t" r="r" b="b"/>
            <a:pathLst>
              <a:path w="3410677" h="3087469">
                <a:moveTo>
                  <a:pt x="0" y="0"/>
                </a:moveTo>
                <a:lnTo>
                  <a:pt x="3410678" y="0"/>
                </a:lnTo>
                <a:lnTo>
                  <a:pt x="3410678" y="3087469"/>
                </a:lnTo>
                <a:lnTo>
                  <a:pt x="0" y="3087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528" b="-5939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148962" y="9527696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3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667974" y="-8926"/>
            <a:ext cx="3620026" cy="10295925"/>
            <a:chOff x="0" y="0"/>
            <a:chExt cx="5381213" cy="144756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81213" cy="14475665"/>
            </a:xfrm>
            <a:custGeom>
              <a:avLst/>
              <a:gdLst/>
              <a:ahLst/>
              <a:cxnLst/>
              <a:rect l="l" t="t" r="r" b="b"/>
              <a:pathLst>
                <a:path w="5381213" h="14475665">
                  <a:moveTo>
                    <a:pt x="5381213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5381213" y="1447566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28700" y="619125"/>
            <a:ext cx="110233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525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Проекты гарантополучателей</a:t>
            </a:r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1049000" y="-8929"/>
            <a:ext cx="7239000" cy="2028228"/>
            <a:chOff x="0" y="0"/>
            <a:chExt cx="10899364" cy="49274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99363" cy="4927422"/>
            </a:xfrm>
            <a:custGeom>
              <a:avLst/>
              <a:gdLst/>
              <a:ahLst/>
              <a:cxnLst/>
              <a:rect l="l" t="t" r="r" b="b"/>
              <a:pathLst>
                <a:path w="10899363" h="4927422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028700" y="1547291"/>
            <a:ext cx="9523947" cy="53242"/>
          </a:xfrm>
          <a:custGeom>
            <a:avLst/>
            <a:gdLst/>
            <a:ahLst/>
            <a:cxnLst/>
            <a:rect l="l" t="t" r="r" b="b"/>
            <a:pathLst>
              <a:path w="9523947" h="53242">
                <a:moveTo>
                  <a:pt x="0" y="0"/>
                </a:moveTo>
                <a:lnTo>
                  <a:pt x="9523947" y="0"/>
                </a:lnTo>
                <a:lnTo>
                  <a:pt x="9523947" y="53241"/>
                </a:lnTo>
                <a:lnTo>
                  <a:pt x="0" y="532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8890" t="-601776" r="-2112095" b="-2123667"/>
            </a:stretch>
          </a:blipFill>
        </p:spPr>
      </p:sp>
      <p:sp>
        <p:nvSpPr>
          <p:cNvPr id="8" name="Freeform 8"/>
          <p:cNvSpPr/>
          <p:nvPr/>
        </p:nvSpPr>
        <p:spPr>
          <a:xfrm rot="76874">
            <a:off x="10552647" y="5636417"/>
            <a:ext cx="4524889" cy="3011108"/>
          </a:xfrm>
          <a:custGeom>
            <a:avLst/>
            <a:gdLst/>
            <a:ahLst/>
            <a:cxnLst/>
            <a:rect l="l" t="t" r="r" b="b"/>
            <a:pathLst>
              <a:path w="4524889" h="3011108">
                <a:moveTo>
                  <a:pt x="0" y="0"/>
                </a:moveTo>
                <a:lnTo>
                  <a:pt x="4524889" y="0"/>
                </a:lnTo>
                <a:lnTo>
                  <a:pt x="4524889" y="3011108"/>
                </a:lnTo>
                <a:lnTo>
                  <a:pt x="0" y="3011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56369">
            <a:off x="10938826" y="2046546"/>
            <a:ext cx="4402349" cy="2853060"/>
          </a:xfrm>
          <a:custGeom>
            <a:avLst/>
            <a:gdLst/>
            <a:ahLst/>
            <a:cxnLst/>
            <a:rect l="l" t="t" r="r" b="b"/>
            <a:pathLst>
              <a:path w="4402349" h="2853060">
                <a:moveTo>
                  <a:pt x="0" y="0"/>
                </a:moveTo>
                <a:lnTo>
                  <a:pt x="4402349" y="0"/>
                </a:lnTo>
                <a:lnTo>
                  <a:pt x="4402349" y="2853059"/>
                </a:lnTo>
                <a:lnTo>
                  <a:pt x="0" y="28530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40" b="-1340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9540" y="2344750"/>
            <a:ext cx="9786173" cy="706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32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ОсОО «Салкын»</a:t>
            </a:r>
          </a:p>
          <a:p>
            <a:pPr algn="r">
              <a:lnSpc>
                <a:spcPts val="6232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 Швейное производство </a:t>
            </a:r>
          </a:p>
          <a:p>
            <a:pPr algn="r">
              <a:lnSpc>
                <a:spcPts val="6232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Сумма финансирования: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131 млн.сом</a:t>
            </a:r>
          </a:p>
          <a:p>
            <a:pPr algn="r">
              <a:lnSpc>
                <a:spcPts val="6232"/>
              </a:lnSpc>
            </a:pPr>
            <a:r>
              <a:rPr lang="en-US" sz="3800">
                <a:solidFill>
                  <a:srgbClr val="191919"/>
                </a:solidFill>
                <a:latin typeface="Clear Sans Regular"/>
                <a:ea typeface="Clear Sans Regular"/>
                <a:cs typeface="Clear Sans Regular"/>
                <a:sym typeface="Clear Sans Regular"/>
              </a:rPr>
              <a:t>С</a:t>
            </a: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умма гарантии: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30 млн.сом</a:t>
            </a:r>
          </a:p>
          <a:p>
            <a:pPr algn="r">
              <a:lnSpc>
                <a:spcPts val="6232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Область: </a:t>
            </a: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г.Бишкек</a:t>
            </a:r>
          </a:p>
          <a:p>
            <a:pPr algn="r">
              <a:lnSpc>
                <a:spcPts val="6232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Экспортоориентированость: </a:t>
            </a:r>
          </a:p>
          <a:p>
            <a:pPr algn="r">
              <a:lnSpc>
                <a:spcPts val="6232"/>
              </a:lnSpc>
            </a:pPr>
            <a:r>
              <a:rPr lang="en-US" sz="3800" b="1" i="1">
                <a:solidFill>
                  <a:srgbClr val="191919"/>
                </a:solidFill>
                <a:latin typeface="Clear Sans Regular Bold Italics"/>
                <a:ea typeface="Clear Sans Regular Bold Italics"/>
                <a:cs typeface="Clear Sans Regular Bold Italics"/>
                <a:sym typeface="Clear Sans Regular Bold Italics"/>
              </a:rPr>
              <a:t>Россия, Казахстан</a:t>
            </a:r>
          </a:p>
          <a:p>
            <a:pPr algn="r">
              <a:lnSpc>
                <a:spcPts val="6232"/>
              </a:lnSpc>
            </a:pPr>
            <a:r>
              <a:rPr lang="en-US" sz="3800" i="1">
                <a:solidFill>
                  <a:srgbClr val="191919"/>
                </a:solidFill>
                <a:latin typeface="Clear Sans Regular Italics"/>
                <a:ea typeface="Clear Sans Regular Italics"/>
                <a:cs typeface="Clear Sans Regular Italics"/>
                <a:sym typeface="Clear Sans Regular Italics"/>
              </a:rPr>
              <a:t>Количество рабочих мест: 600</a:t>
            </a:r>
          </a:p>
          <a:p>
            <a:pPr algn="r">
              <a:lnSpc>
                <a:spcPts val="6232"/>
              </a:lnSpc>
            </a:pPr>
            <a:endParaRPr lang="en-US" sz="3800" i="1">
              <a:solidFill>
                <a:srgbClr val="191919"/>
              </a:solidFill>
              <a:latin typeface="Clear Sans Regular Italics"/>
              <a:ea typeface="Clear Sans Regular Italics"/>
              <a:cs typeface="Clear Sans Regular Italics"/>
              <a:sym typeface="Clear Sans Regular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981981" y="9591790"/>
            <a:ext cx="554639" cy="40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2</a:t>
            </a:r>
            <a:r>
              <a:rPr lang="ru-RU" sz="2800" b="1" dirty="0">
                <a:solidFill>
                  <a:srgbClr val="000000"/>
                </a:solidFill>
                <a:latin typeface="Lato Bold Bold"/>
                <a:ea typeface="Lato Bold Bold"/>
                <a:cs typeface="Lato Bold Bold"/>
                <a:sym typeface="Lato Bold Bold"/>
              </a:rPr>
              <a:t>4</a:t>
            </a:r>
            <a:endParaRPr lang="en-US" sz="2800" b="1" dirty="0">
              <a:solidFill>
                <a:srgbClr val="000000"/>
              </a:solidFill>
              <a:latin typeface="Lato Bold Bold"/>
              <a:ea typeface="Lato Bold Bold"/>
              <a:cs typeface="Lato Bold Bold"/>
              <a:sym typeface="Lato Bold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915414">
                <a:moveTo>
                  <a:pt x="0" y="0"/>
                </a:moveTo>
                <a:lnTo>
                  <a:pt x="9144000" y="0"/>
                </a:lnTo>
                <a:lnTo>
                  <a:pt x="9144000" y="10915414"/>
                </a:lnTo>
                <a:lnTo>
                  <a:pt x="0" y="10915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626" r="-70376"/>
            </a:stretch>
          </a:blipFill>
        </p:spPr>
      </p:sp>
      <p:grpSp>
        <p:nvGrpSpPr>
          <p:cNvPr id="4" name="Group 4"/>
          <p:cNvGrpSpPr/>
          <p:nvPr/>
        </p:nvGrpSpPr>
        <p:grpSpPr>
          <a:xfrm rot="-10800000">
            <a:off x="14812435" y="0"/>
            <a:ext cx="3475565" cy="10287000"/>
            <a:chOff x="0" y="0"/>
            <a:chExt cx="5508059" cy="149827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08059" cy="14982775"/>
            </a:xfrm>
            <a:custGeom>
              <a:avLst/>
              <a:gdLst/>
              <a:ahLst/>
              <a:cxnLst/>
              <a:rect l="l" t="t" r="r" b="b"/>
              <a:pathLst>
                <a:path w="5508059" h="14982775">
                  <a:moveTo>
                    <a:pt x="5508059" y="14982775"/>
                  </a:moveTo>
                  <a:lnTo>
                    <a:pt x="0" y="14982775"/>
                  </a:lnTo>
                  <a:lnTo>
                    <a:pt x="0" y="0"/>
                  </a:lnTo>
                  <a:lnTo>
                    <a:pt x="5508059" y="14982775"/>
                  </a:lnTo>
                  <a:close/>
                </a:path>
              </a:pathLst>
            </a:custGeom>
            <a:solidFill>
              <a:srgbClr val="EA4B33"/>
            </a:solidFill>
          </p:spPr>
        </p:sp>
      </p:grpSp>
      <p:grpSp>
        <p:nvGrpSpPr>
          <p:cNvPr id="6" name="Group 6"/>
          <p:cNvGrpSpPr/>
          <p:nvPr/>
        </p:nvGrpSpPr>
        <p:grpSpPr>
          <a:xfrm rot="-5400000">
            <a:off x="11463681" y="3462681"/>
            <a:ext cx="5333427" cy="8315211"/>
            <a:chOff x="0" y="0"/>
            <a:chExt cx="4381320" cy="68308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81320" cy="6830804"/>
            </a:xfrm>
            <a:custGeom>
              <a:avLst/>
              <a:gdLst/>
              <a:ahLst/>
              <a:cxnLst/>
              <a:rect l="l" t="t" r="r" b="b"/>
              <a:pathLst>
                <a:path w="4381320" h="6830804">
                  <a:moveTo>
                    <a:pt x="4381320" y="6830804"/>
                  </a:moveTo>
                  <a:lnTo>
                    <a:pt x="0" y="6830804"/>
                  </a:lnTo>
                  <a:lnTo>
                    <a:pt x="0" y="0"/>
                  </a:lnTo>
                  <a:lnTo>
                    <a:pt x="4381320" y="6830804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2922694"/>
            <a:ext cx="7680254" cy="4441613"/>
            <a:chOff x="0" y="0"/>
            <a:chExt cx="10240338" cy="5922150"/>
          </a:xfrm>
        </p:grpSpPr>
        <p:sp>
          <p:nvSpPr>
            <p:cNvPr id="9" name="TextBox 9"/>
            <p:cNvSpPr txBox="1"/>
            <p:nvPr/>
          </p:nvSpPr>
          <p:spPr>
            <a:xfrm>
              <a:off x="0" y="-13335"/>
              <a:ext cx="10240338" cy="2257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3319"/>
                </a:lnSpc>
                <a:spcBef>
                  <a:spcPct val="0"/>
                </a:spcBef>
              </a:pPr>
              <a:r>
                <a:rPr lang="en-US" sz="11100" u="none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Спасибо!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059782"/>
              <a:ext cx="7538809" cy="27412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50"/>
                </a:lnSpc>
                <a:spcBef>
                  <a:spcPct val="0"/>
                </a:spcBef>
              </a:pPr>
              <a:r>
                <a:rPr lang="en-US" sz="2500" u="none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Головной офис:</a:t>
              </a:r>
            </a:p>
            <a:p>
              <a:pPr marL="0" lvl="0" indent="0" algn="l">
                <a:lnSpc>
                  <a:spcPts val="3250"/>
                </a:lnSpc>
                <a:spcBef>
                  <a:spcPct val="0"/>
                </a:spcBef>
              </a:pPr>
              <a:r>
                <a:rPr lang="en-US" sz="2500" u="none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Кыргызская Республика, г.Бишкек, пр. Чуй, 114. Тел.: +996 312 66 49 60  эл. почта: office@gf.kg</a:t>
              </a:r>
            </a:p>
            <a:p>
              <a:pPr marL="0" lvl="0" indent="0" algn="l">
                <a:lnSpc>
                  <a:spcPts val="3380"/>
                </a:lnSpc>
                <a:spcBef>
                  <a:spcPct val="0"/>
                </a:spcBef>
              </a:pPr>
              <a:endParaRPr lang="en-US" sz="2500" u="none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1327</Words>
  <Application>Microsoft Office PowerPoint</Application>
  <PresentationFormat>Произвольный</PresentationFormat>
  <Paragraphs>290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Lato Bold Bold</vt:lpstr>
      <vt:lpstr>Calibri</vt:lpstr>
      <vt:lpstr>Clear Sans</vt:lpstr>
      <vt:lpstr>Lato Bold</vt:lpstr>
      <vt:lpstr>Clear Sans Italics</vt:lpstr>
      <vt:lpstr>Arial</vt:lpstr>
      <vt:lpstr>Lato Heavy</vt:lpstr>
      <vt:lpstr>Clear Sans Regular</vt:lpstr>
      <vt:lpstr>Clear Sans Regular Italics</vt:lpstr>
      <vt:lpstr>Clear Sans Regular Bold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презентация_ЖК, копия</dc:title>
  <dc:creator>Эльмира Мамытова</dc:creator>
  <cp:lastModifiedBy>Эльмира Мамытова</cp:lastModifiedBy>
  <cp:revision>88</cp:revision>
  <cp:lastPrinted>2024-10-07T11:14:31Z</cp:lastPrinted>
  <dcterms:created xsi:type="dcterms:W3CDTF">2006-08-16T00:00:00Z</dcterms:created>
  <dcterms:modified xsi:type="dcterms:W3CDTF">2024-10-07T13:01:07Z</dcterms:modified>
  <dc:identifier>DAGR2tv0T2Y</dc:identifier>
</cp:coreProperties>
</file>