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79" r:id="rId3"/>
    <p:sldId id="281" r:id="rId4"/>
    <p:sldId id="284" r:id="rId5"/>
    <p:sldId id="285" r:id="rId6"/>
    <p:sldId id="282" r:id="rId7"/>
    <p:sldId id="283" r:id="rId8"/>
    <p:sldId id="287" r:id="rId9"/>
    <p:sldId id="288" r:id="rId10"/>
    <p:sldId id="291" r:id="rId11"/>
    <p:sldId id="286" r:id="rId12"/>
    <p:sldId id="289" r:id="rId13"/>
    <p:sldId id="290" r:id="rId14"/>
    <p:sldId id="274" r:id="rId15"/>
    <p:sldId id="293" r:id="rId16"/>
    <p:sldId id="29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53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ermek.Abdibekov\Desktop\2018-06-13%20&#1087;&#1086;&#1088;&#1090;&#1092;&#1077;&#1083;&#1100;&#1085;&#1099;&#1077;%20&#1075;&#1072;&#1088;&#1072;&#1085;&#1090;&#1080;&#1080;\&#1048;&#1040;&#1044;\&#1044;&#1080;&#1072;&#1075;&#1088;&#1072;&#1084;&#1084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34202019881389"/>
          <c:y val="0.14640980751242694"/>
          <c:w val="0.85838148148148152"/>
          <c:h val="0.7046722222222222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Лист1!$A$34:$A$36</c:f>
              <c:strCache>
                <c:ptCount val="3"/>
                <c:pt idx="0">
                  <c:v>Портфельные</c:v>
                </c:pt>
                <c:pt idx="1">
                  <c:v>Оба вида</c:v>
                </c:pt>
                <c:pt idx="2">
                  <c:v>Индивидуальные</c:v>
                </c:pt>
              </c:strCache>
            </c:strRef>
          </c:cat>
          <c:val>
            <c:numRef>
              <c:f>Лист1!$B$34:$B$36</c:f>
              <c:numCache>
                <c:formatCode>0%</c:formatCode>
                <c:ptCount val="3"/>
                <c:pt idx="0">
                  <c:v>0.17</c:v>
                </c:pt>
                <c:pt idx="1">
                  <c:v>0.28000000000000003</c:v>
                </c:pt>
                <c:pt idx="2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72-4089-BE21-AE3C7E26E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93034888"/>
        <c:axId val="493034104"/>
      </c:barChart>
      <c:catAx>
        <c:axId val="49303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3034104"/>
        <c:crosses val="autoZero"/>
        <c:auto val="1"/>
        <c:lblAlgn val="ctr"/>
        <c:lblOffset val="100"/>
        <c:noMultiLvlLbl val="0"/>
      </c:catAx>
      <c:valAx>
        <c:axId val="493034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3034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B0B18-D056-41EC-B7A1-15A330FF1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3EB2513-C9EB-40A1-BAEF-E7467D8E3D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7DA3B2-326E-4F5E-BF36-C93712EEE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EE5D9C-9437-4233-BFE0-55F430B2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B97F00-4D99-4AF2-BBA3-E6E5F8FDC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432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D26F95-364C-47D0-BADC-D0096E953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198D03-8B35-4118-AA81-7A245946B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E481DF-D936-4A38-A361-B0338305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1891EA-A7F1-4CCB-9A07-4F3DBF336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31DD7-1C6B-40BF-993F-4ACAA8B5E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394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EADBD-717C-4826-8400-33D374BF4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7A64DC-8952-4608-84F1-771AFF470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D94FAE-5AC4-4280-8A28-8922D60E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5A3AB2-C8EB-4A49-977E-7FAD7C7A9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0E3D64-D495-413B-8672-1E72CB465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69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E39F3-A4EA-4E18-9A12-03AB0080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637440-669F-4BFE-8F60-2C19F2D49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F400C8-5A44-43FB-A6E4-74AD4AC9F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7443B0-93C1-4013-869B-01114849B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E543CE-27A0-4F7D-83F2-99A149CBB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6C4C70-F1BD-4862-B853-BF75E8ADE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251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4244A6-72D2-4CCA-8625-FA4CBB2D4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796C76-1BD6-4956-8B92-330EAA10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8218AA-319A-4DF1-B63A-EFB39A942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F6479A-FE0B-4A34-8323-141F9F170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09BB7E7-7C08-4084-B0B0-F74D507DB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C6125A-FB09-4557-830C-A8B9F597B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6D5B756-14CA-4F6D-8D92-609628BF6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DE665F-A61E-4D8F-8F5D-37B934A02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48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EB974-3818-40C5-ABAE-296B0B1F2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48366B8-E35E-4433-ABD1-8EDB48F57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99722B-47DA-4188-BC71-62176D8C2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CBDE11-8B0A-4463-8787-3090FC6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092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08D50E-EC43-43DA-B0D6-C897C820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400346-D738-4E38-AAEE-34FF0DA2A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AF9EDE-0EBF-49F7-9286-9B5B7867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47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7E0F56-95A1-41C7-8275-2E636CEE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799A1A-3FA2-43FC-A0BC-312CDAF16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938C28-9556-4228-BF68-1E00B55FC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A6989D-6E5B-49C6-9A52-A8E57E9E5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A99902-92DB-45FF-AD98-F9F38FFA4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29DD81-910D-49FB-AFBD-0F01B9372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747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2863BF-54E5-4216-8751-22BA3629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A31DA6-950F-475C-90F4-733EC773A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23CC6C-91F2-427E-A6A8-6FC34A4F6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DB97AB-EEF2-4EC9-B2C5-57353BF27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933862-CCF8-487D-B418-286AD53EE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CC7F1E-190A-43BA-BDE8-8BD3155A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16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97F9B-A65C-49D0-9EC1-9D698463B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72938D-1E35-4D2D-A609-F7A65C905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391B04-57AC-4266-9104-98DE97D8A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0670AD-0CF2-498C-BC65-9806ACC8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5BD74A-EDFC-4A2C-95BA-EA30DAB0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9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B2C8DF-71AA-457B-A0A2-3222C60F0D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48ED3D-8D0C-4FF4-949E-AC71B55D8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76B17-4F07-449F-9B05-0677B75A7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E11F19-6162-49D3-A9DC-68D3258B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558BC8-489E-460C-A339-F63F8EB33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1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0B24F-3D2E-4563-B5A9-678248AAD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D5DF66-BCEF-4711-967B-58CB59AEF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418882-DEEB-47F3-9F38-491806FA67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9D611-F84C-4164-A2FC-4EFE133A0F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0CF5BB-6086-44CC-AACA-DC0E38D82F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75BD2-C37F-48BD-BAE1-08EA3251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808EF-2769-4C39-B37D-F22CAC90B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39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Talasbaev@gf.k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D8FC3-D975-4AB6-A716-7FC1B7E83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471" y="2186608"/>
            <a:ext cx="10774018" cy="417443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Роль кредитно-гарантийных фондов в развитии МСП</a:t>
            </a:r>
            <a:b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Бишкек – 2024 г.</a:t>
            </a:r>
            <a:endParaRPr lang="ru-RU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BBA9D2-7AFD-45B4-B765-D43AA0E588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9AD419-245E-47D8-9BB9-7FF205E57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017" y="272968"/>
            <a:ext cx="2751966" cy="113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39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062890-E96C-49E7-9EEE-ADA368842543}"/>
              </a:ext>
            </a:extLst>
          </p:cNvPr>
          <p:cNvSpPr txBox="1"/>
          <p:nvPr/>
        </p:nvSpPr>
        <p:spPr>
          <a:xfrm>
            <a:off x="524589" y="1262380"/>
            <a:ext cx="10981611" cy="4917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Устойчивый экономический рост основа развития государства, обеспечения удовлетворительного уровня жизни населения и социальной стабильности. Благоприятные экономические условия являются катализатором развития и других социально значимых областей, таких как образование, медицина, культура и др. 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Поддержка предпринимательства является одним из наиболее важных вопросов устойчивого экономического роста любого государства. Кыргызстан как развивающаяся страна использует различные механизмы государственной поддержки предпринимательства, которые включают в себя преференции и льготы по уплате таможенных и налоговых сборов, создание благоприятных условий для привлечения инвестиций, а также финансовые меры поддержки предпринимательства.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605" y="162603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524589" y="887407"/>
            <a:ext cx="10981611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524589" y="1025874"/>
            <a:ext cx="10981611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</a:t>
            </a:r>
          </a:p>
        </p:txBody>
      </p:sp>
    </p:spTree>
    <p:extLst>
      <p:ext uri="{BB962C8B-B14F-4D97-AF65-F5344CB8AC3E}">
        <p14:creationId xmlns:p14="http://schemas.microsoft.com/office/powerpoint/2010/main" val="1408699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605" y="162603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88740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1025874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AAAFAB-DA08-4B42-AD50-354A7A984C9C}"/>
              </a:ext>
            </a:extLst>
          </p:cNvPr>
          <p:cNvSpPr txBox="1"/>
          <p:nvPr/>
        </p:nvSpPr>
        <p:spPr>
          <a:xfrm>
            <a:off x="792480" y="1147884"/>
            <a:ext cx="107137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С обретения независимости в Кыргызстане начала развиваться банковская система, которая стала основным источником финансовых ресурсов, и их кредитная деятельность прошла эволюцию от выдачи кредитов, сумма которых определялась как часть от стоимости залога, до выдачи онлайн кредитов на основании собственных алгоритмов оценки платёжеспособности клиента. 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На сегодняшний день отечественные банки предоставляют традиционный перечень услуг, качество которых существенно выросло и доступ к кредитным ресурсам значительно облегчен, путем применения цифровизации процессов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05893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605" y="162603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88740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1025874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Субъекты предпринимательства*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AAAFAB-DA08-4B42-AD50-354A7A984C9C}"/>
              </a:ext>
            </a:extLst>
          </p:cNvPr>
          <p:cNvSpPr txBox="1"/>
          <p:nvPr/>
        </p:nvSpPr>
        <p:spPr>
          <a:xfrm>
            <a:off x="792480" y="1147884"/>
            <a:ext cx="10713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ru-RU" sz="28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09A7D38-7A14-405A-9B29-9084D1EEB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519098"/>
              </p:ext>
            </p:extLst>
          </p:nvPr>
        </p:nvGraphicFramePr>
        <p:xfrm>
          <a:off x="838200" y="1272989"/>
          <a:ext cx="10668000" cy="4695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5510">
                  <a:extLst>
                    <a:ext uri="{9D8B030D-6E8A-4147-A177-3AD203B41FA5}">
                      <a16:colId xmlns:a16="http://schemas.microsoft.com/office/drawing/2014/main" val="2042398122"/>
                    </a:ext>
                  </a:extLst>
                </a:gridCol>
                <a:gridCol w="1925899">
                  <a:extLst>
                    <a:ext uri="{9D8B030D-6E8A-4147-A177-3AD203B41FA5}">
                      <a16:colId xmlns:a16="http://schemas.microsoft.com/office/drawing/2014/main" val="3132679463"/>
                    </a:ext>
                  </a:extLst>
                </a:gridCol>
                <a:gridCol w="1925899">
                  <a:extLst>
                    <a:ext uri="{9D8B030D-6E8A-4147-A177-3AD203B41FA5}">
                      <a16:colId xmlns:a16="http://schemas.microsoft.com/office/drawing/2014/main" val="3516871434"/>
                    </a:ext>
                  </a:extLst>
                </a:gridCol>
                <a:gridCol w="1449822">
                  <a:extLst>
                    <a:ext uri="{9D8B030D-6E8A-4147-A177-3AD203B41FA5}">
                      <a16:colId xmlns:a16="http://schemas.microsoft.com/office/drawing/2014/main" val="3932631099"/>
                    </a:ext>
                  </a:extLst>
                </a:gridCol>
                <a:gridCol w="335517">
                  <a:extLst>
                    <a:ext uri="{9D8B030D-6E8A-4147-A177-3AD203B41FA5}">
                      <a16:colId xmlns:a16="http://schemas.microsoft.com/office/drawing/2014/main" val="113898527"/>
                    </a:ext>
                  </a:extLst>
                </a:gridCol>
                <a:gridCol w="1815353">
                  <a:extLst>
                    <a:ext uri="{9D8B030D-6E8A-4147-A177-3AD203B41FA5}">
                      <a16:colId xmlns:a16="http://schemas.microsoft.com/office/drawing/2014/main" val="2120914498"/>
                    </a:ext>
                  </a:extLst>
                </a:gridCol>
              </a:tblGrid>
              <a:tr h="9481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Показатель</a:t>
                      </a:r>
                      <a:r>
                        <a:rPr lang="ru-RU" sz="2800" dirty="0">
                          <a:effectLst/>
                        </a:rPr>
                        <a:t>: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Микро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Малые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Средние 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Итого: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Итого: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038538"/>
                  </a:ext>
                </a:extLst>
              </a:tr>
              <a:tr h="9481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Количество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endParaRPr lang="ru-RU" sz="28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(</a:t>
                      </a:r>
                      <a:r>
                        <a:rPr lang="en-US" sz="2800" dirty="0" err="1">
                          <a:effectLst/>
                        </a:rPr>
                        <a:t>тыс</a:t>
                      </a:r>
                      <a:r>
                        <a:rPr lang="en-US" sz="2800" dirty="0">
                          <a:effectLst/>
                        </a:rPr>
                        <a:t>. </a:t>
                      </a:r>
                      <a:r>
                        <a:rPr lang="en-US" sz="2800" dirty="0" err="1">
                          <a:effectLst/>
                        </a:rPr>
                        <a:t>ед</a:t>
                      </a:r>
                      <a:r>
                        <a:rPr lang="en-US" sz="2800" dirty="0">
                          <a:effectLst/>
                        </a:rPr>
                        <a:t>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794,0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13,6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0,8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808,4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808,4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956320"/>
                  </a:ext>
                </a:extLst>
              </a:tr>
              <a:tr h="51368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Доля</a:t>
                      </a:r>
                      <a:r>
                        <a:rPr lang="en-US" sz="2800" dirty="0">
                          <a:effectLst/>
                        </a:rPr>
                        <a:t> (в %%)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98,2%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1,7%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0,1%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100%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100%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445945"/>
                  </a:ext>
                </a:extLst>
              </a:tr>
              <a:tr h="506574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Рабочие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места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7790747"/>
                  </a:ext>
                </a:extLst>
              </a:tr>
              <a:tr h="9481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Количество</a:t>
                      </a:r>
                      <a:r>
                        <a:rPr lang="en-US" sz="2800" dirty="0">
                          <a:effectLst/>
                        </a:rPr>
                        <a:t> (</a:t>
                      </a:r>
                      <a:r>
                        <a:rPr lang="en-US" sz="2800" dirty="0" err="1">
                          <a:effectLst/>
                        </a:rPr>
                        <a:t>тыс</a:t>
                      </a:r>
                      <a:r>
                        <a:rPr lang="en-US" sz="2800" dirty="0">
                          <a:effectLst/>
                        </a:rPr>
                        <a:t>. </a:t>
                      </a:r>
                      <a:r>
                        <a:rPr lang="en-US" sz="2800" dirty="0" err="1">
                          <a:effectLst/>
                        </a:rPr>
                        <a:t>чел</a:t>
                      </a:r>
                      <a:r>
                        <a:rPr lang="en-US" sz="2800" dirty="0">
                          <a:effectLst/>
                        </a:rPr>
                        <a:t>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379,2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52,2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36,1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467,5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481776"/>
                  </a:ext>
                </a:extLst>
              </a:tr>
              <a:tr h="78396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</a:rPr>
                        <a:t>Доля</a:t>
                      </a:r>
                      <a:r>
                        <a:rPr lang="en-US" sz="2800" dirty="0">
                          <a:effectLst/>
                        </a:rPr>
                        <a:t> (в %%)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81,1%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11,2%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7,7%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100%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997975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CDD23B0-5B3C-4714-AF77-B1C457CDE1CE}"/>
              </a:ext>
            </a:extLst>
          </p:cNvPr>
          <p:cNvCxnSpPr>
            <a:cxnSpLocks/>
          </p:cNvCxnSpPr>
          <p:nvPr/>
        </p:nvCxnSpPr>
        <p:spPr>
          <a:xfrm>
            <a:off x="739140" y="6225403"/>
            <a:ext cx="10852225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21CAAEE-EEFB-45C2-964A-9421ABBB1093}"/>
              </a:ext>
            </a:extLst>
          </p:cNvPr>
          <p:cNvSpPr txBox="1">
            <a:spLocks/>
          </p:cNvSpPr>
          <p:nvPr/>
        </p:nvSpPr>
        <p:spPr>
          <a:xfrm>
            <a:off x="838200" y="6363870"/>
            <a:ext cx="10668000" cy="4239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*данные приведены по состоянию на 2016 г.</a:t>
            </a:r>
          </a:p>
        </p:txBody>
      </p:sp>
    </p:spTree>
    <p:extLst>
      <p:ext uri="{BB962C8B-B14F-4D97-AF65-F5344CB8AC3E}">
        <p14:creationId xmlns:p14="http://schemas.microsoft.com/office/powerpoint/2010/main" val="3523319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494" y="99328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83011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7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Барьеры развития предпринимательства*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AAAFAB-DA08-4B42-AD50-354A7A984C9C}"/>
              </a:ext>
            </a:extLst>
          </p:cNvPr>
          <p:cNvSpPr txBox="1"/>
          <p:nvPr/>
        </p:nvSpPr>
        <p:spPr>
          <a:xfrm>
            <a:off x="792480" y="1147884"/>
            <a:ext cx="10713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ru-RU" sz="280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CDD23B0-5B3C-4714-AF77-B1C457CDE1CE}"/>
              </a:ext>
            </a:extLst>
          </p:cNvPr>
          <p:cNvCxnSpPr>
            <a:cxnSpLocks/>
          </p:cNvCxnSpPr>
          <p:nvPr/>
        </p:nvCxnSpPr>
        <p:spPr>
          <a:xfrm>
            <a:off x="739140" y="6349838"/>
            <a:ext cx="10852225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21CAAEE-EEFB-45C2-964A-9421ABBB1093}"/>
              </a:ext>
            </a:extLst>
          </p:cNvPr>
          <p:cNvSpPr txBox="1">
            <a:spLocks/>
          </p:cNvSpPr>
          <p:nvPr/>
        </p:nvSpPr>
        <p:spPr>
          <a:xfrm>
            <a:off x="838200" y="6363870"/>
            <a:ext cx="10668000" cy="4239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Исследование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IFC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 доступу к финансам от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2010 г.</a:t>
            </a:r>
          </a:p>
        </p:txBody>
      </p:sp>
      <p:graphicFrame>
        <p:nvGraphicFramePr>
          <p:cNvPr id="11" name="Объект 3">
            <a:extLst>
              <a:ext uri="{FF2B5EF4-FFF2-40B4-BE49-F238E27FC236}">
                <a16:creationId xmlns:a16="http://schemas.microsoft.com/office/drawing/2014/main" id="{FC028D10-0B35-492E-821D-CB98B7BE71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6723332"/>
              </p:ext>
            </p:extLst>
          </p:nvPr>
        </p:nvGraphicFramePr>
        <p:xfrm>
          <a:off x="765810" y="994004"/>
          <a:ext cx="10767060" cy="53696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5848">
                  <a:extLst>
                    <a:ext uri="{9D8B030D-6E8A-4147-A177-3AD203B41FA5}">
                      <a16:colId xmlns:a16="http://schemas.microsoft.com/office/drawing/2014/main" val="236088469"/>
                    </a:ext>
                  </a:extLst>
                </a:gridCol>
                <a:gridCol w="1945341">
                  <a:extLst>
                    <a:ext uri="{9D8B030D-6E8A-4147-A177-3AD203B41FA5}">
                      <a16:colId xmlns:a16="http://schemas.microsoft.com/office/drawing/2014/main" val="2726128574"/>
                    </a:ext>
                  </a:extLst>
                </a:gridCol>
                <a:gridCol w="1891553">
                  <a:extLst>
                    <a:ext uri="{9D8B030D-6E8A-4147-A177-3AD203B41FA5}">
                      <a16:colId xmlns:a16="http://schemas.microsoft.com/office/drawing/2014/main" val="773987396"/>
                    </a:ext>
                  </a:extLst>
                </a:gridCol>
                <a:gridCol w="1824318">
                  <a:extLst>
                    <a:ext uri="{9D8B030D-6E8A-4147-A177-3AD203B41FA5}">
                      <a16:colId xmlns:a16="http://schemas.microsoft.com/office/drawing/2014/main" val="4066628042"/>
                    </a:ext>
                  </a:extLst>
                </a:gridCol>
              </a:tblGrid>
              <a:tr h="2364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МСП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Фермеры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332652"/>
                  </a:ext>
                </a:extLst>
              </a:tr>
              <a:tr h="325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нуждаются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372398"/>
                  </a:ext>
                </a:extLst>
              </a:tr>
              <a:tr h="325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обращались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финансированием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968040"/>
                  </a:ext>
                </a:extLst>
              </a:tr>
              <a:tr h="325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высокие залоговые требования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167628"/>
                  </a:ext>
                </a:extLst>
              </a:tr>
              <a:tr h="6749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длительный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рассмотрения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649166"/>
                  </a:ext>
                </a:extLst>
              </a:tr>
              <a:tr h="325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выcокие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процентные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ставки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488671"/>
                  </a:ext>
                </a:extLst>
              </a:tr>
              <a:tr h="325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 объем финансирования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998866"/>
                  </a:ext>
                </a:extLst>
              </a:tr>
              <a:tr h="21625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Сложность получения финансирования: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сложно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сложно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легко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легко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053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826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605" y="162603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88740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1025874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Инфраструктура предпринимательства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AAAFAB-DA08-4B42-AD50-354A7A984C9C}"/>
              </a:ext>
            </a:extLst>
          </p:cNvPr>
          <p:cNvSpPr txBox="1"/>
          <p:nvPr/>
        </p:nvSpPr>
        <p:spPr>
          <a:xfrm>
            <a:off x="792480" y="1147884"/>
            <a:ext cx="1071372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Организации реализующие государственные программы поддержки предпринимательства;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Экспортно-импортные агентства и торговые дома;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Гарантийные фонды;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Международные фонды сотрудничества и финансирования;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Банки развития;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Международные доноры реализующие программы развития;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Др. специализированные организации.</a:t>
            </a:r>
          </a:p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37911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494" y="72661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Предпосылки внедрения гарантийной системы</a:t>
            </a:r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AAAFAB-DA08-4B42-AD50-354A7A984C9C}"/>
              </a:ext>
            </a:extLst>
          </p:cNvPr>
          <p:cNvSpPr txBox="1"/>
          <p:nvPr/>
        </p:nvSpPr>
        <p:spPr>
          <a:xfrm>
            <a:off x="467360" y="1147884"/>
            <a:ext cx="1103884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Содействие устойчивому росту сегмента предпринимательства и повышение доступности источников финансирования;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Необходимость развития инфраструктуры предпринимательства;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Положительный опыт зарубежных стран;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Положительный опыт региональных гарантийных фондов.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06995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494" y="72661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Внедрение гарантийной системы в КР.</a:t>
            </a:r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E14880FA-2338-4353-95CE-22406458C78D}"/>
              </a:ext>
            </a:extLst>
          </p:cNvPr>
          <p:cNvSpPr txBox="1"/>
          <p:nvPr/>
        </p:nvSpPr>
        <p:spPr>
          <a:xfrm>
            <a:off x="792480" y="1062549"/>
            <a:ext cx="10713720" cy="5555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ОАО «</a:t>
            </a:r>
            <a:r>
              <a:rPr lang="en-US" sz="2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Гарантийный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фонд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r>
              <a:rPr lang="en-US" sz="2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создано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Правительством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Кыргызской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Республики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 в 2016 </a:t>
            </a:r>
            <a:r>
              <a:rPr lang="en-US" sz="2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году</a:t>
            </a:r>
            <a:r>
              <a:rPr lang="en-US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с капиталом 282 млн. сомов.</a:t>
            </a:r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Миссия - активная роль в устойчивом росте экономики путем поддержки и развития сектора предпринимательства через повышение доступности финансирования с использованием гарантийных инструментов. </a:t>
            </a:r>
            <a:endParaRPr lang="en-US" sz="2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Основные цели: </a:t>
            </a:r>
          </a:p>
          <a:p>
            <a:pPr marL="1041734" lvl="1" indent="-571500" algn="just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Поддержка предпринимателей в получении кредитов при недостатке залогов</a:t>
            </a:r>
          </a:p>
          <a:p>
            <a:pPr marL="1041734" lvl="1" indent="-571500" algn="just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Оказание консультационных услуг и разработка бизнес-планов</a:t>
            </a:r>
          </a:p>
          <a:p>
            <a:pPr marL="1041734" lvl="1" indent="-571500" algn="just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</a:rPr>
              <a:t>Содействие социально-экономическому развитию регионов.</a:t>
            </a:r>
          </a:p>
        </p:txBody>
      </p:sp>
    </p:spTree>
    <p:extLst>
      <p:ext uri="{BB962C8B-B14F-4D97-AF65-F5344CB8AC3E}">
        <p14:creationId xmlns:p14="http://schemas.microsoft.com/office/powerpoint/2010/main" val="1919463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680" y="92411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Финансовые показатели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46E3A31D-300E-4108-96F2-356DF6300660}"/>
              </a:ext>
            </a:extLst>
          </p:cNvPr>
          <p:cNvSpPr/>
          <p:nvPr/>
        </p:nvSpPr>
        <p:spPr>
          <a:xfrm>
            <a:off x="792480" y="1387329"/>
            <a:ext cx="10872795" cy="4696624"/>
          </a:xfrm>
          <a:custGeom>
            <a:avLst/>
            <a:gdLst/>
            <a:ahLst/>
            <a:cxnLst/>
            <a:rect l="l" t="t" r="r" b="b"/>
            <a:pathLst>
              <a:path w="14154150" h="7667625">
                <a:moveTo>
                  <a:pt x="0" y="0"/>
                </a:moveTo>
                <a:lnTo>
                  <a:pt x="14154150" y="0"/>
                </a:lnTo>
                <a:lnTo>
                  <a:pt x="14154150" y="7667625"/>
                </a:lnTo>
                <a:lnTo>
                  <a:pt x="0" y="7667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6" b="-754"/>
            </a:stretch>
          </a:blipFill>
        </p:spPr>
      </p:sp>
    </p:spTree>
    <p:extLst>
      <p:ext uri="{BB962C8B-B14F-4D97-AF65-F5344CB8AC3E}">
        <p14:creationId xmlns:p14="http://schemas.microsoft.com/office/powerpoint/2010/main" val="91786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494" y="72661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Этапы развития гарантийной системы.</a:t>
            </a:r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E14880FA-2338-4353-95CE-22406458C78D}"/>
              </a:ext>
            </a:extLst>
          </p:cNvPr>
          <p:cNvSpPr txBox="1"/>
          <p:nvPr/>
        </p:nvSpPr>
        <p:spPr>
          <a:xfrm>
            <a:off x="475129" y="1062549"/>
            <a:ext cx="11031071" cy="5463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Внедрен механизм индивидуальных гарантий и определена система управления рисками; </a:t>
            </a:r>
          </a:p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Выстроены устойчивые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межинституциональные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связи с финансовыми организациями;</a:t>
            </a:r>
          </a:p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Внесены изменения и дополнения в Закон «О гарантийный фондах в Кыргызской Республике»;</a:t>
            </a:r>
          </a:p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Поэтапное увеличение уставного капитала;</a:t>
            </a:r>
          </a:p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Пруденциальное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регулирование со стороны Национального Банка Кыргызской Республики;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40468" lvl="1" indent="-470234" algn="just">
              <a:spcBef>
                <a:spcPts val="1800"/>
              </a:spcBef>
              <a:buFont typeface="Arial"/>
              <a:buChar char="•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Внедрена системы портфельных гарантий.</a:t>
            </a:r>
          </a:p>
        </p:txBody>
      </p:sp>
    </p:spTree>
    <p:extLst>
      <p:ext uri="{BB962C8B-B14F-4D97-AF65-F5344CB8AC3E}">
        <p14:creationId xmlns:p14="http://schemas.microsoft.com/office/powerpoint/2010/main" val="3135720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494" y="72661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Мировой опыт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FE8C1E89-46BC-4954-A8DB-B3CF6EE5C459}"/>
              </a:ext>
            </a:extLst>
          </p:cNvPr>
          <p:cNvSpPr txBox="1">
            <a:spLocks/>
          </p:cNvSpPr>
          <p:nvPr/>
        </p:nvSpPr>
        <p:spPr>
          <a:xfrm>
            <a:off x="853440" y="1147885"/>
            <a:ext cx="10901680" cy="50700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Гарантия - обязательство гарантийного фонда перед финансово-кредитной организацией нести ответственность за исполнение части обязательств по основному долгу клиента по договорам финансирования в пределах суммы предоставленной гарантии.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мировой практике существуют индивидуальные и портфельные системы предоставления гарантий по поддержке субъектов предпринимательства. </a:t>
            </a:r>
          </a:p>
          <a:p>
            <a:endParaRPr lang="en-US"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D860B08E-0F0A-4F86-AC6C-7EA6D8C389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969152"/>
              </p:ext>
            </p:extLst>
          </p:nvPr>
        </p:nvGraphicFramePr>
        <p:xfrm>
          <a:off x="436880" y="2626660"/>
          <a:ext cx="11235167" cy="2623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3403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408" y="146049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Динамика выдачи гарантий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1A0BE2B-D208-4510-989C-415FB0B57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21934"/>
              </p:ext>
            </p:extLst>
          </p:nvPr>
        </p:nvGraphicFramePr>
        <p:xfrm>
          <a:off x="792480" y="1226822"/>
          <a:ext cx="10988040" cy="4956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7088">
                  <a:extLst>
                    <a:ext uri="{9D8B030D-6E8A-4147-A177-3AD203B41FA5}">
                      <a16:colId xmlns:a16="http://schemas.microsoft.com/office/drawing/2014/main" val="3369744107"/>
                    </a:ext>
                  </a:extLst>
                </a:gridCol>
                <a:gridCol w="1775845">
                  <a:extLst>
                    <a:ext uri="{9D8B030D-6E8A-4147-A177-3AD203B41FA5}">
                      <a16:colId xmlns:a16="http://schemas.microsoft.com/office/drawing/2014/main" val="2555139858"/>
                    </a:ext>
                  </a:extLst>
                </a:gridCol>
                <a:gridCol w="1498369">
                  <a:extLst>
                    <a:ext uri="{9D8B030D-6E8A-4147-A177-3AD203B41FA5}">
                      <a16:colId xmlns:a16="http://schemas.microsoft.com/office/drawing/2014/main" val="4042183347"/>
                    </a:ext>
                  </a:extLst>
                </a:gridCol>
                <a:gridCol w="1498369">
                  <a:extLst>
                    <a:ext uri="{9D8B030D-6E8A-4147-A177-3AD203B41FA5}">
                      <a16:colId xmlns:a16="http://schemas.microsoft.com/office/drawing/2014/main" val="3379318682"/>
                    </a:ext>
                  </a:extLst>
                </a:gridCol>
                <a:gridCol w="1498369">
                  <a:extLst>
                    <a:ext uri="{9D8B030D-6E8A-4147-A177-3AD203B41FA5}">
                      <a16:colId xmlns:a16="http://schemas.microsoft.com/office/drawing/2014/main" val="3993406071"/>
                    </a:ext>
                  </a:extLst>
                </a:gridCol>
              </a:tblGrid>
              <a:tr h="8763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en-US" sz="3200" b="1" kern="1200" dirty="0">
                        <a:solidFill>
                          <a:srgbClr val="07345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показателей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2016-2021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714683"/>
                  </a:ext>
                </a:extLst>
              </a:tr>
              <a:tr h="1050524">
                <a:tc>
                  <a:txBody>
                    <a:bodyPr/>
                    <a:lstStyle/>
                    <a:p>
                      <a:pPr algn="l" fontAlgn="t"/>
                      <a:r>
                        <a:rPr lang="en-US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гарантий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4 736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8 166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6806364"/>
                  </a:ext>
                </a:extLst>
              </a:tr>
              <a:tr h="13429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Сумма гарантий </a:t>
                      </a:r>
                      <a:r>
                        <a:rPr lang="en-US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3200" b="0" kern="1200" dirty="0" err="1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млн.сом</a:t>
                      </a:r>
                      <a:r>
                        <a:rPr lang="en-US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3200" b="0" kern="1200" dirty="0">
                        <a:solidFill>
                          <a:srgbClr val="07345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8 117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74814"/>
                  </a:ext>
                </a:extLst>
              </a:tr>
              <a:tr h="15873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Сумма кредитов, обеспеченных</a:t>
                      </a:r>
                    </a:p>
                    <a:p>
                      <a:pPr algn="l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гарантиями </a:t>
                      </a:r>
                      <a:r>
                        <a:rPr lang="en-US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3200" b="0" kern="1200" dirty="0" err="1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млн.сом</a:t>
                      </a:r>
                      <a:r>
                        <a:rPr lang="en-US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3200" b="0" kern="1200" dirty="0">
                        <a:solidFill>
                          <a:srgbClr val="07345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11 852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6 157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0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8 026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200" b="1" kern="1200" dirty="0">
                          <a:solidFill>
                            <a:srgbClr val="07345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26 035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914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800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494" y="72661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Выдано гарантий в разрезе регионов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989C81-00A0-4A60-AA0A-FFFC0CB93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20" y="1975892"/>
            <a:ext cx="6204857" cy="42382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0CC884-9835-4533-82F0-E5CB590AA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5394" y="1975893"/>
            <a:ext cx="5763208" cy="4108057"/>
          </a:xfrm>
          <a:prstGeom prst="rect">
            <a:avLst/>
          </a:prstGeom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CBE7D548-3FAC-4DF7-B95C-7D4A7AFF5A55}"/>
              </a:ext>
            </a:extLst>
          </p:cNvPr>
          <p:cNvSpPr txBox="1"/>
          <p:nvPr/>
        </p:nvSpPr>
        <p:spPr>
          <a:xfrm>
            <a:off x="2062869" y="1062549"/>
            <a:ext cx="2396357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200" b="1" kern="0" dirty="0" err="1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Количество</a:t>
            </a:r>
            <a:r>
              <a:rPr lang="en-US" sz="3600" b="1" dirty="0">
                <a:solidFill>
                  <a:srgbClr val="073455"/>
                </a:solidFill>
                <a:latin typeface="+mj-lt"/>
              </a:rPr>
              <a:t> 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2A312FC1-45DE-44C7-9D4A-0198F39E1483}"/>
              </a:ext>
            </a:extLst>
          </p:cNvPr>
          <p:cNvSpPr txBox="1"/>
          <p:nvPr/>
        </p:nvSpPr>
        <p:spPr>
          <a:xfrm>
            <a:off x="8177003" y="1062549"/>
            <a:ext cx="1439990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200" b="1" kern="0" dirty="0" err="1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Сумма</a:t>
            </a:r>
            <a:r>
              <a:rPr lang="en-US" sz="3600" b="1" dirty="0">
                <a:solidFill>
                  <a:srgbClr val="073455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6571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C6595-E514-43AC-B3C3-D7B6CA430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033" y="189990"/>
            <a:ext cx="9795933" cy="7778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Консультационные услуги:</a:t>
            </a:r>
            <a:br>
              <a:rPr lang="ru-RU" sz="4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B752CA-C563-4C1D-A840-E117C6F5C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18" y="1429871"/>
            <a:ext cx="10319926" cy="49415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E2FAA5-D2D5-475D-BBD1-630843322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1605" y="70353"/>
            <a:ext cx="1144595" cy="472691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7D870A5-C682-447A-BFD2-0B1FCF471293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95D3BC-2663-495D-9F07-17202A194B42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936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494" y="72661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FE8C1E89-46BC-4954-A8DB-B3CF6EE5C459}"/>
              </a:ext>
            </a:extLst>
          </p:cNvPr>
          <p:cNvSpPr txBox="1">
            <a:spLocks/>
          </p:cNvSpPr>
          <p:nvPr/>
        </p:nvSpPr>
        <p:spPr>
          <a:xfrm>
            <a:off x="853440" y="1147885"/>
            <a:ext cx="10901680" cy="50700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628" indent="-342900" algn="just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Гарантии востребованы со стороны отечественных предпринимателей, о чем свидетельствует рост показателей их выдачи.</a:t>
            </a:r>
          </a:p>
          <a:p>
            <a:pPr marL="452628" indent="-342900" algn="just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Гарантийная система является неотъемлемой частью финансовой системы Кыргызской Республики демонстрирует устойчивых рост.</a:t>
            </a:r>
          </a:p>
          <a:p>
            <a:pPr marL="452628" indent="-342900" algn="just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Линейка гарантийных инструментов и продуктов постоянно расширяется. </a:t>
            </a:r>
          </a:p>
          <a:p>
            <a:pPr marL="452628" indent="-342900" algn="just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Гарантийная система продемонстрировала свою эффективность, в условиях неопределенности и реагирования на кризисные явления в мировой экономике.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990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FEAF4-9831-462D-8B2E-D695955E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408" y="157106"/>
            <a:ext cx="1144595" cy="472691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DE9C74F-AE8F-4DF3-AEF5-8F5BF3C7A78C}"/>
              </a:ext>
            </a:extLst>
          </p:cNvPr>
          <p:cNvCxnSpPr>
            <a:cxnSpLocks/>
          </p:cNvCxnSpPr>
          <p:nvPr/>
        </p:nvCxnSpPr>
        <p:spPr>
          <a:xfrm>
            <a:off x="792480" y="774047"/>
            <a:ext cx="1071372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7FFFAC5-AC0B-4CBF-83D3-9822C279FCC5}"/>
              </a:ext>
            </a:extLst>
          </p:cNvPr>
          <p:cNvCxnSpPr>
            <a:cxnSpLocks/>
          </p:cNvCxnSpPr>
          <p:nvPr/>
        </p:nvCxnSpPr>
        <p:spPr>
          <a:xfrm>
            <a:off x="792480" y="918298"/>
            <a:ext cx="10713720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EBD36CFB-43EF-4F60-8EF0-5C178289E6AE}"/>
              </a:ext>
            </a:extLst>
          </p:cNvPr>
          <p:cNvSpPr txBox="1">
            <a:spLocks/>
          </p:cNvSpPr>
          <p:nvPr/>
        </p:nvSpPr>
        <p:spPr>
          <a:xfrm>
            <a:off x="1151294" y="68574"/>
            <a:ext cx="9728200" cy="6607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FE8C1E89-46BC-4954-A8DB-B3CF6EE5C459}"/>
              </a:ext>
            </a:extLst>
          </p:cNvPr>
          <p:cNvSpPr txBox="1">
            <a:spLocks/>
          </p:cNvSpPr>
          <p:nvPr/>
        </p:nvSpPr>
        <p:spPr>
          <a:xfrm>
            <a:off x="853440" y="1147885"/>
            <a:ext cx="10901680" cy="50700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Спасибо за внимание !</a:t>
            </a:r>
          </a:p>
          <a:p>
            <a:pPr marL="0" indent="0">
              <a:buNone/>
            </a:pP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pPr marL="3657600" lvl="8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 marL="3657600" lvl="8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			Докладчик: Эрик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Таласбаев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3657600" lvl="8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e-mail: 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3"/>
              </a:rPr>
              <a:t>Talasbaev@gf.kg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3657600" lvl="8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		тел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.: 0 (312) 66 49 80</a:t>
            </a:r>
          </a:p>
        </p:txBody>
      </p:sp>
    </p:spTree>
    <p:extLst>
      <p:ext uri="{BB962C8B-B14F-4D97-AF65-F5344CB8AC3E}">
        <p14:creationId xmlns:p14="http://schemas.microsoft.com/office/powerpoint/2010/main" val="2495345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773</Words>
  <Application>Microsoft Office PowerPoint</Application>
  <PresentationFormat>Широкоэкранный</PresentationFormat>
  <Paragraphs>178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Роль кредитно-гарантийных фондов в развитии МСП       Бишкек – 2024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Консультационные услуги: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кредитно-гарантийных фондов в развитии МСП</dc:title>
  <dc:creator>Индира Жолдошова</dc:creator>
  <cp:lastModifiedBy>Абдил Таширов</cp:lastModifiedBy>
  <cp:revision>32</cp:revision>
  <dcterms:created xsi:type="dcterms:W3CDTF">2024-02-20T04:13:27Z</dcterms:created>
  <dcterms:modified xsi:type="dcterms:W3CDTF">2024-02-20T11:44:29Z</dcterms:modified>
</cp:coreProperties>
</file>